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256" r:id="rId2"/>
    <p:sldId id="257" r:id="rId3"/>
    <p:sldId id="258" r:id="rId4"/>
    <p:sldId id="259" r:id="rId5"/>
    <p:sldId id="261" r:id="rId6"/>
    <p:sldId id="262" r:id="rId7"/>
    <p:sldId id="263" r:id="rId8"/>
    <p:sldId id="264" r:id="rId9"/>
    <p:sldId id="265" r:id="rId10"/>
    <p:sldId id="266" r:id="rId11"/>
    <p:sldId id="274" r:id="rId12"/>
    <p:sldId id="267" r:id="rId13"/>
    <p:sldId id="275"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1" r:id="rId28"/>
    <p:sldId id="290" r:id="rId29"/>
    <p:sldId id="292" r:id="rId30"/>
    <p:sldId id="294" r:id="rId31"/>
    <p:sldId id="295" r:id="rId32"/>
    <p:sldId id="296" r:id="rId33"/>
    <p:sldId id="297" r:id="rId34"/>
    <p:sldId id="298" r:id="rId35"/>
    <p:sldId id="299" r:id="rId36"/>
    <p:sldId id="302" r:id="rId37"/>
    <p:sldId id="303" r:id="rId38"/>
    <p:sldId id="301"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24" autoAdjust="0"/>
  </p:normalViewPr>
  <p:slideViewPr>
    <p:cSldViewPr snapToGrid="0">
      <p:cViewPr varScale="1">
        <p:scale>
          <a:sx n="74" d="100"/>
          <a:sy n="74" d="100"/>
        </p:scale>
        <p:origin x="57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7E5CAF-5C9A-41D3-A29E-403647398338}" type="datetimeFigureOut">
              <a:rPr kumimoji="1" lang="ja-JP" altLang="en-US" smtClean="0"/>
              <a:t>2019/5/18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CF67B-B1DE-4FE7-A536-204A514B4218}" type="slidenum">
              <a:rPr kumimoji="1" lang="ja-JP" altLang="en-US" smtClean="0"/>
              <a:t>‹#›</a:t>
            </a:fld>
            <a:endParaRPr kumimoji="1" lang="ja-JP" altLang="en-US"/>
          </a:p>
        </p:txBody>
      </p:sp>
    </p:spTree>
    <p:extLst>
      <p:ext uri="{BB962C8B-B14F-4D97-AF65-F5344CB8AC3E}">
        <p14:creationId xmlns:p14="http://schemas.microsoft.com/office/powerpoint/2010/main" val="23884800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66CF67B-B1DE-4FE7-A536-204A514B4218}" type="slidenum">
              <a:rPr kumimoji="1" lang="ja-JP" altLang="en-US" smtClean="0"/>
              <a:t>6</a:t>
            </a:fld>
            <a:endParaRPr kumimoji="1" lang="ja-JP" altLang="en-US"/>
          </a:p>
        </p:txBody>
      </p:sp>
    </p:spTree>
    <p:extLst>
      <p:ext uri="{BB962C8B-B14F-4D97-AF65-F5344CB8AC3E}">
        <p14:creationId xmlns:p14="http://schemas.microsoft.com/office/powerpoint/2010/main" val="315809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66CF67B-B1DE-4FE7-A536-204A514B4218}" type="slidenum">
              <a:rPr kumimoji="1" lang="ja-JP" altLang="en-US" smtClean="0"/>
              <a:t>18</a:t>
            </a:fld>
            <a:endParaRPr kumimoji="1" lang="ja-JP" altLang="en-US"/>
          </a:p>
        </p:txBody>
      </p:sp>
    </p:spTree>
    <p:extLst>
      <p:ext uri="{BB962C8B-B14F-4D97-AF65-F5344CB8AC3E}">
        <p14:creationId xmlns:p14="http://schemas.microsoft.com/office/powerpoint/2010/main" val="112304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666CF67B-B1DE-4FE7-A536-204A514B4218}" type="slidenum">
              <a:rPr kumimoji="1" lang="ja-JP" altLang="en-US" smtClean="0"/>
              <a:t>25</a:t>
            </a:fld>
            <a:endParaRPr kumimoji="1" lang="ja-JP" altLang="en-US"/>
          </a:p>
        </p:txBody>
      </p:sp>
    </p:spTree>
    <p:extLst>
      <p:ext uri="{BB962C8B-B14F-4D97-AF65-F5344CB8AC3E}">
        <p14:creationId xmlns:p14="http://schemas.microsoft.com/office/powerpoint/2010/main" val="4244710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938E247E-80E9-491D-A7A3-E04F7759F5E6}" type="datetimeFigureOut">
              <a:rPr kumimoji="1" lang="ja-JP" altLang="en-US" smtClean="0"/>
              <a:t>2019/5/17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2387467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38E247E-80E9-491D-A7A3-E04F7759F5E6}" type="datetimeFigureOut">
              <a:rPr kumimoji="1" lang="ja-JP" altLang="en-US" smtClean="0"/>
              <a:t>2019/5/17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9255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38E247E-80E9-491D-A7A3-E04F7759F5E6}" type="datetimeFigureOut">
              <a:rPr kumimoji="1" lang="ja-JP" altLang="en-US" smtClean="0"/>
              <a:t>2019/5/17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488040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38E247E-80E9-491D-A7A3-E04F7759F5E6}" type="datetimeFigureOut">
              <a:rPr kumimoji="1" lang="ja-JP" altLang="en-US" smtClean="0"/>
              <a:t>2019/5/17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3593312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38E247E-80E9-491D-A7A3-E04F7759F5E6}" type="datetimeFigureOut">
              <a:rPr kumimoji="1" lang="ja-JP" altLang="en-US" smtClean="0"/>
              <a:t>2019/5/17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1435185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38E247E-80E9-491D-A7A3-E04F7759F5E6}" type="datetimeFigureOut">
              <a:rPr kumimoji="1" lang="ja-JP" altLang="en-US" smtClean="0"/>
              <a:t>2019/5/17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204204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38E247E-80E9-491D-A7A3-E04F7759F5E6}" type="datetimeFigureOut">
              <a:rPr kumimoji="1" lang="ja-JP" altLang="en-US" smtClean="0"/>
              <a:t>2019/5/17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747138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38E247E-80E9-491D-A7A3-E04F7759F5E6}" type="datetimeFigureOut">
              <a:rPr kumimoji="1" lang="ja-JP" altLang="en-US" smtClean="0"/>
              <a:t>2019/5/17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54351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38E247E-80E9-491D-A7A3-E04F7759F5E6}" type="datetimeFigureOut">
              <a:rPr kumimoji="1" lang="ja-JP" altLang="en-US" smtClean="0"/>
              <a:t>2019/5/17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3353714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38E247E-80E9-491D-A7A3-E04F7759F5E6}" type="datetimeFigureOut">
              <a:rPr kumimoji="1" lang="ja-JP" altLang="en-US" smtClean="0"/>
              <a:t>2019/5/17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3594662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38E247E-80E9-491D-A7A3-E04F7759F5E6}" type="datetimeFigureOut">
              <a:rPr kumimoji="1" lang="ja-JP" altLang="en-US" smtClean="0"/>
              <a:t>2019/5/17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2509324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E247E-80E9-491D-A7A3-E04F7759F5E6}" type="datetimeFigureOut">
              <a:rPr kumimoji="1" lang="ja-JP" altLang="en-US" smtClean="0"/>
              <a:t>2019/5/17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6A8B1C-4C1C-43C0-83B9-9B5178E9F6E3}" type="slidenum">
              <a:rPr kumimoji="1" lang="ja-JP" altLang="en-US" smtClean="0"/>
              <a:t>‹#›</a:t>
            </a:fld>
            <a:endParaRPr kumimoji="1" lang="ja-JP" altLang="en-US"/>
          </a:p>
        </p:txBody>
      </p:sp>
    </p:spTree>
    <p:extLst>
      <p:ext uri="{BB962C8B-B14F-4D97-AF65-F5344CB8AC3E}">
        <p14:creationId xmlns:p14="http://schemas.microsoft.com/office/powerpoint/2010/main" val="34674300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s://texclip.marutank.net/#s=%5C%7Cw%5C%7C%5E%7B2%7D%3D1" TargetMode="External"/><Relationship Id="rId5" Type="http://schemas.openxmlformats.org/officeDocument/2006/relationships/image" Target="../media/image12.png"/><Relationship Id="rId4" Type="http://schemas.openxmlformats.org/officeDocument/2006/relationships/hyperlink" Target="https://texclip.marutank.net/#s=f(x)%3Dw%5E%7BT%7D%5Cphi(x)%0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texclip.marutank.net/#s=w%20%3D%20%5Csum%20_%7B%20i%20%3D%201%20%7D%20%5E%20%7B%20n%20%7D%20%5Calpha_%20%7B%20i%20%7D%20%5Cphi%20(%20x%20%5E%20%7B%20(%20i%20)%20%7D%20)" TargetMode="External"/><Relationship Id="rId3" Type="http://schemas.openxmlformats.org/officeDocument/2006/relationships/hyperlink" Target="https://texclip.marutank.net/#s=L(w)%E3%82%92w%E3%81%A7%E5%BE%AE%E5%88%86%E3%81%97%E3%81%A60%E3%81%A8%E3%81%8A%E3%81%8F%E3%81%A8" TargetMode="External"/><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texclip.marutank.net/#s=%5Calpha%20_%20%7B%20i%20%7D%20%3D%20w%20%5E%20%7B%20T%20%7D%20%5Cphi%20(%20x%20%5E%20%7B%20(%20i%20)%20%7D%20)%20%2F%20(%20n%20%5Clambda)" TargetMode="External"/><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hyperlink" Target="https://texclip.marutank.net/#s=%CE%B1" TargetMode="External"/><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texclip.marutank.net/#s=f(x)%20%3D%20%5Csum%20_%7B%20i%20%3D%201%20%7D%20%5E%20%7B%20n%20%7D%20%5Calpha_%20%7B%20i%20%7D%20%5Cphi%20(%20x%20%5E%20%7B%20(%20i%20)%20%7D%20)%20%5E%20%7B%20T%20%7D%20%5Cphi%20(%20x%20)%0A%3D%20%5Csum%20_%7B%20i%20%3D%201%20%7D%20%5E%20%7B%20n%20%7D%20%5Calpha_%20%7B%20i%20%7D%20k%20(%20x%20%5E%20%7B%20(%20i%20)%20%7D%20%2C%20x%20)" TargetMode="External"/><Relationship Id="rId5" Type="http://schemas.openxmlformats.org/officeDocument/2006/relationships/image" Target="../media/image22.png"/><Relationship Id="rId4" Type="http://schemas.openxmlformats.org/officeDocument/2006/relationships/hyperlink" Target="https://texclip.marutank.net/#s=f(x)" TargetMode="External"/><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texclip.marutank.net/#s=%5Cpropto"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6.png"/><Relationship Id="rId18" Type="http://schemas.openxmlformats.org/officeDocument/2006/relationships/hyperlink" Target="https://texclip.marutank.net/#s=%2B" TargetMode="External"/><Relationship Id="rId3" Type="http://schemas.openxmlformats.org/officeDocument/2006/relationships/image" Target="../media/image79.png"/><Relationship Id="rId7" Type="http://schemas.openxmlformats.org/officeDocument/2006/relationships/hyperlink" Target="https://texclip.marutank.net/#s=(%5Csum%20_%7B%20i%20%3D%201%20%7D%20%5E%20%7B%20n%20%7DD_%7B%20i%20j%20%7D%20-%20%5Csum%20_%7B%20i%20%3D%201%20%7D%20%5E%20%7B%20n%20%7Dk_%20%7B%20i%20j%20%7D)" TargetMode="External"/><Relationship Id="rId12" Type="http://schemas.openxmlformats.org/officeDocument/2006/relationships/hyperlink" Target="https://texclip.marutank.net/#s=2K_%20%7B%20i%20j%20%7D%20%3D" TargetMode="External"/><Relationship Id="rId17" Type="http://schemas.openxmlformats.org/officeDocument/2006/relationships/image" Target="../media/image88.png"/><Relationship Id="rId2" Type="http://schemas.openxmlformats.org/officeDocument/2006/relationships/image" Target="../media/image78.png"/><Relationship Id="rId16" Type="http://schemas.openxmlformats.org/officeDocument/2006/relationships/hyperlink" Target="https://texclip.marutank.net/#s=%5C%7D" TargetMode="Externa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5.png"/><Relationship Id="rId5" Type="http://schemas.openxmlformats.org/officeDocument/2006/relationships/image" Target="../media/image81.png"/><Relationship Id="rId15" Type="http://schemas.openxmlformats.org/officeDocument/2006/relationships/image" Target="../media/image87.png"/><Relationship Id="rId10" Type="http://schemas.openxmlformats.org/officeDocument/2006/relationships/image" Target="../media/image84.png"/><Relationship Id="rId19" Type="http://schemas.openxmlformats.org/officeDocument/2006/relationships/image" Target="../media/image89.png"/><Relationship Id="rId4" Type="http://schemas.openxmlformats.org/officeDocument/2006/relationships/image" Target="../media/image80.png"/><Relationship Id="rId9" Type="http://schemas.openxmlformats.org/officeDocument/2006/relationships/hyperlink" Target="https://texclip.marutank.net/#s=%5Csum%20_%7B%20i%20%3D%201%20%7D%20%5E%20%7B%20n%20%7DD_%7B%20i%20j%20%7D%20-%20%5Csum%20_%7B%20i%20%3D%201%20%7D%20%5E%20%7B%20n%20%7D%5Cfrac%7B1%7D%7Bn%7D" TargetMode="External"/><Relationship Id="rId14" Type="http://schemas.openxmlformats.org/officeDocument/2006/relationships/hyperlink" Target="https://texclip.marutank.net/#s=%5C%7B"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6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76518" y="1214438"/>
            <a:ext cx="11307651" cy="2387600"/>
          </a:xfrm>
        </p:spPr>
        <p:txBody>
          <a:bodyPr>
            <a:normAutofit/>
          </a:bodyPr>
          <a:lstStyle/>
          <a:p>
            <a:r>
              <a:rPr lang="en-US" altLang="ja-JP" sz="4800" dirty="0" smtClean="0"/>
              <a:t/>
            </a:r>
            <a:br>
              <a:rPr lang="en-US" altLang="ja-JP" sz="4800" dirty="0" smtClean="0"/>
            </a:br>
            <a:r>
              <a:rPr lang="ja-JP" altLang="en-US" sz="4000" dirty="0" smtClean="0"/>
              <a:t>３</a:t>
            </a:r>
            <a:r>
              <a:rPr kumimoji="1" lang="ja-JP" altLang="en-US" sz="4000" dirty="0" smtClean="0"/>
              <a:t>章</a:t>
            </a:r>
            <a:r>
              <a:rPr kumimoji="1" lang="ja-JP" altLang="en-US" sz="4000" dirty="0" smtClean="0"/>
              <a:t>　</a:t>
            </a:r>
            <a:r>
              <a:rPr kumimoji="1" lang="ja-JP" altLang="en-US" sz="4000" dirty="0" smtClean="0"/>
              <a:t>固有値</a:t>
            </a:r>
            <a:r>
              <a:rPr kumimoji="1" lang="ja-JP" altLang="en-US" sz="4000" dirty="0" smtClean="0"/>
              <a:t>問題を</a:t>
            </a:r>
            <a:r>
              <a:rPr kumimoji="1" lang="ja-JP" altLang="en-US" sz="4000" dirty="0" smtClean="0"/>
              <a:t>用いたカーネル</a:t>
            </a:r>
            <a:r>
              <a:rPr kumimoji="1" lang="ja-JP" altLang="en-US" sz="4000" dirty="0" smtClean="0"/>
              <a:t>多変量解析</a:t>
            </a:r>
            <a:endParaRPr kumimoji="1" lang="ja-JP" altLang="en-US" sz="4800" dirty="0"/>
          </a:p>
        </p:txBody>
      </p:sp>
      <p:sp>
        <p:nvSpPr>
          <p:cNvPr id="3" name="サブタイトル 2"/>
          <p:cNvSpPr>
            <a:spLocks noGrp="1"/>
          </p:cNvSpPr>
          <p:nvPr>
            <p:ph type="subTitle" idx="1"/>
          </p:nvPr>
        </p:nvSpPr>
        <p:spPr/>
        <p:txBody>
          <a:bodyPr/>
          <a:lstStyle/>
          <a:p>
            <a:endParaRPr kumimoji="1" lang="en-US" altLang="ja-JP" sz="4400" dirty="0" smtClean="0"/>
          </a:p>
          <a:p>
            <a:pPr algn="r"/>
            <a:r>
              <a:rPr kumimoji="1" lang="ja-JP" altLang="en-US" sz="4000" dirty="0" smtClean="0"/>
              <a:t>中川</a:t>
            </a:r>
            <a:r>
              <a:rPr kumimoji="1" lang="ja-JP" altLang="en-US" sz="4000" dirty="0" smtClean="0"/>
              <a:t>　哲</a:t>
            </a:r>
            <a:endParaRPr kumimoji="1" lang="ja-JP" altLang="en-US" sz="4000" dirty="0"/>
          </a:p>
        </p:txBody>
      </p:sp>
    </p:spTree>
    <p:extLst>
      <p:ext uri="{BB962C8B-B14F-4D97-AF65-F5344CB8AC3E}">
        <p14:creationId xmlns:p14="http://schemas.microsoft.com/office/powerpoint/2010/main" val="24800660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例</a:t>
            </a:r>
            <a:endParaRPr kumimoji="1" lang="ja-JP" altLang="en-US" sz="3600" dirty="0"/>
          </a:p>
        </p:txBody>
      </p:sp>
      <p:pic>
        <p:nvPicPr>
          <p:cNvPr id="5" name="図 4"/>
          <p:cNvPicPr>
            <a:picLocks noChangeAspect="1"/>
          </p:cNvPicPr>
          <p:nvPr/>
        </p:nvPicPr>
        <p:blipFill>
          <a:blip r:embed="rId2"/>
          <a:stretch>
            <a:fillRect/>
          </a:stretch>
        </p:blipFill>
        <p:spPr>
          <a:xfrm>
            <a:off x="1396286" y="597035"/>
            <a:ext cx="2275245" cy="723257"/>
          </a:xfrm>
          <a:prstGeom prst="rect">
            <a:avLst/>
          </a:prstGeom>
        </p:spPr>
      </p:pic>
      <p:sp>
        <p:nvSpPr>
          <p:cNvPr id="6" name="テキスト ボックス 5"/>
          <p:cNvSpPr txBox="1"/>
          <p:nvPr/>
        </p:nvSpPr>
        <p:spPr>
          <a:xfrm>
            <a:off x="3631843" y="735517"/>
            <a:ext cx="5486400" cy="584775"/>
          </a:xfrm>
          <a:prstGeom prst="rect">
            <a:avLst/>
          </a:prstGeom>
          <a:noFill/>
        </p:spPr>
        <p:txBody>
          <a:bodyPr wrap="square" rtlCol="0">
            <a:spAutoFit/>
          </a:bodyPr>
          <a:lstStyle/>
          <a:p>
            <a:r>
              <a:rPr lang="ja-JP" altLang="en-US" sz="3200" dirty="0" smtClean="0"/>
              <a:t>を用いて作られる</a:t>
            </a:r>
            <a:endParaRPr kumimoji="1" lang="ja-JP" altLang="en-US" sz="3200" dirty="0"/>
          </a:p>
        </p:txBody>
      </p:sp>
      <p:pic>
        <p:nvPicPr>
          <p:cNvPr id="7" name="図 6"/>
          <p:cNvPicPr>
            <a:picLocks noChangeAspect="1"/>
          </p:cNvPicPr>
          <p:nvPr/>
        </p:nvPicPr>
        <p:blipFill>
          <a:blip r:embed="rId3"/>
          <a:stretch>
            <a:fillRect/>
          </a:stretch>
        </p:blipFill>
        <p:spPr>
          <a:xfrm>
            <a:off x="2756856" y="1458774"/>
            <a:ext cx="6211857" cy="946569"/>
          </a:xfrm>
          <a:prstGeom prst="rect">
            <a:avLst/>
          </a:prstGeom>
        </p:spPr>
      </p:pic>
      <p:sp>
        <p:nvSpPr>
          <p:cNvPr id="8" name="テキスト ボックス 7"/>
          <p:cNvSpPr txBox="1"/>
          <p:nvPr/>
        </p:nvSpPr>
        <p:spPr>
          <a:xfrm>
            <a:off x="883254" y="2540819"/>
            <a:ext cx="6161489" cy="584775"/>
          </a:xfrm>
          <a:prstGeom prst="rect">
            <a:avLst/>
          </a:prstGeom>
          <a:noFill/>
        </p:spPr>
        <p:txBody>
          <a:bodyPr wrap="square" rtlCol="0">
            <a:spAutoFit/>
          </a:bodyPr>
          <a:lstStyle/>
          <a:p>
            <a:r>
              <a:rPr lang="ja-JP" altLang="en-US" sz="3200" dirty="0" smtClean="0"/>
              <a:t>上の式は</a:t>
            </a:r>
            <a:r>
              <a:rPr kumimoji="1" lang="ja-JP" altLang="en-US" sz="3200" dirty="0" smtClean="0"/>
              <a:t>非線形な曲線であるが</a:t>
            </a:r>
            <a:endParaRPr kumimoji="1" lang="ja-JP" altLang="en-US" sz="3200" dirty="0"/>
          </a:p>
        </p:txBody>
      </p:sp>
      <p:pic>
        <p:nvPicPr>
          <p:cNvPr id="9" name="図 8"/>
          <p:cNvPicPr>
            <a:picLocks noChangeAspect="1"/>
          </p:cNvPicPr>
          <p:nvPr/>
        </p:nvPicPr>
        <p:blipFill>
          <a:blip r:embed="rId4"/>
          <a:stretch>
            <a:fillRect/>
          </a:stretch>
        </p:blipFill>
        <p:spPr>
          <a:xfrm>
            <a:off x="2365873" y="3255474"/>
            <a:ext cx="6993822" cy="775297"/>
          </a:xfrm>
          <a:prstGeom prst="rect">
            <a:avLst/>
          </a:prstGeom>
        </p:spPr>
      </p:pic>
      <p:sp>
        <p:nvSpPr>
          <p:cNvPr id="10" name="テキスト ボックス 9"/>
          <p:cNvSpPr txBox="1"/>
          <p:nvPr/>
        </p:nvSpPr>
        <p:spPr>
          <a:xfrm>
            <a:off x="883255" y="4397992"/>
            <a:ext cx="5782614" cy="584775"/>
          </a:xfrm>
          <a:prstGeom prst="rect">
            <a:avLst/>
          </a:prstGeom>
          <a:noFill/>
        </p:spPr>
        <p:txBody>
          <a:bodyPr wrap="square" rtlCol="0">
            <a:spAutoFit/>
          </a:bodyPr>
          <a:lstStyle/>
          <a:p>
            <a:r>
              <a:rPr kumimoji="1" lang="ja-JP" altLang="en-US" sz="3200" dirty="0" smtClean="0"/>
              <a:t>という変換を行うと</a:t>
            </a:r>
            <a:endParaRPr kumimoji="1" lang="ja-JP" altLang="en-US" sz="3200" dirty="0"/>
          </a:p>
        </p:txBody>
      </p:sp>
      <p:pic>
        <p:nvPicPr>
          <p:cNvPr id="11" name="図 10"/>
          <p:cNvPicPr>
            <a:picLocks noChangeAspect="1"/>
          </p:cNvPicPr>
          <p:nvPr/>
        </p:nvPicPr>
        <p:blipFill>
          <a:blip r:embed="rId5"/>
          <a:stretch>
            <a:fillRect/>
          </a:stretch>
        </p:blipFill>
        <p:spPr>
          <a:xfrm>
            <a:off x="2365873" y="5218639"/>
            <a:ext cx="6915621" cy="753835"/>
          </a:xfrm>
          <a:prstGeom prst="rect">
            <a:avLst/>
          </a:prstGeom>
        </p:spPr>
      </p:pic>
    </p:spTree>
    <p:extLst>
      <p:ext uri="{BB962C8B-B14F-4D97-AF65-F5344CB8AC3E}">
        <p14:creationId xmlns:p14="http://schemas.microsoft.com/office/powerpoint/2010/main" val="10374175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337306" y="544025"/>
            <a:ext cx="7517389" cy="819431"/>
          </a:xfrm>
          <a:prstGeom prst="rect">
            <a:avLst/>
          </a:prstGeom>
        </p:spPr>
      </p:pic>
      <p:sp>
        <p:nvSpPr>
          <p:cNvPr id="5" name="テキスト ボックス 4"/>
          <p:cNvSpPr txBox="1"/>
          <p:nvPr/>
        </p:nvSpPr>
        <p:spPr>
          <a:xfrm>
            <a:off x="3017950" y="2447837"/>
            <a:ext cx="6156101" cy="584775"/>
          </a:xfrm>
          <a:prstGeom prst="rect">
            <a:avLst/>
          </a:prstGeom>
          <a:noFill/>
        </p:spPr>
        <p:txBody>
          <a:bodyPr wrap="square" rtlCol="0">
            <a:spAutoFit/>
          </a:bodyPr>
          <a:lstStyle/>
          <a:p>
            <a:r>
              <a:rPr kumimoji="1" lang="ja-JP" altLang="en-US" sz="3200" dirty="0" smtClean="0"/>
              <a:t>通常の主成分分析を使えばいい！</a:t>
            </a:r>
            <a:endParaRPr kumimoji="1" lang="ja-JP" altLang="en-US" sz="3200" dirty="0"/>
          </a:p>
        </p:txBody>
      </p:sp>
      <p:sp>
        <p:nvSpPr>
          <p:cNvPr id="6" name="下矢印 5"/>
          <p:cNvSpPr/>
          <p:nvPr/>
        </p:nvSpPr>
        <p:spPr>
          <a:xfrm>
            <a:off x="5838423" y="1505976"/>
            <a:ext cx="515155" cy="7993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a:blip r:embed="rId3"/>
          <a:stretch>
            <a:fillRect/>
          </a:stretch>
        </p:blipFill>
        <p:spPr>
          <a:xfrm rot="16200000">
            <a:off x="4512353" y="1441582"/>
            <a:ext cx="3167295" cy="6858000"/>
          </a:xfrm>
          <a:prstGeom prst="rect">
            <a:avLst/>
          </a:prstGeom>
        </p:spPr>
      </p:pic>
    </p:spTree>
    <p:extLst>
      <p:ext uri="{BB962C8B-B14F-4D97-AF65-F5344CB8AC3E}">
        <p14:creationId xmlns:p14="http://schemas.microsoft.com/office/powerpoint/2010/main" val="18085127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3342494" y="317755"/>
            <a:ext cx="3853642" cy="932149"/>
          </a:xfrm>
          <a:prstGeom prst="rect">
            <a:avLst/>
          </a:prstGeom>
        </p:spPr>
      </p:pic>
      <p:pic>
        <p:nvPicPr>
          <p:cNvPr id="6" name="図 5"/>
          <p:cNvPicPr>
            <a:picLocks noChangeAspect="1"/>
          </p:cNvPicPr>
          <p:nvPr/>
        </p:nvPicPr>
        <p:blipFill>
          <a:blip r:embed="rId3"/>
          <a:stretch>
            <a:fillRect/>
          </a:stretch>
        </p:blipFill>
        <p:spPr>
          <a:xfrm>
            <a:off x="2588094" y="1501773"/>
            <a:ext cx="847449" cy="573274"/>
          </a:xfrm>
          <a:prstGeom prst="rect">
            <a:avLst/>
          </a:prstGeom>
        </p:spPr>
      </p:pic>
      <p:sp>
        <p:nvSpPr>
          <p:cNvPr id="4" name="テキスト ボックス 3"/>
          <p:cNvSpPr txBox="1"/>
          <p:nvPr/>
        </p:nvSpPr>
        <p:spPr>
          <a:xfrm>
            <a:off x="707922" y="458513"/>
            <a:ext cx="8288594" cy="584775"/>
          </a:xfrm>
          <a:prstGeom prst="rect">
            <a:avLst/>
          </a:prstGeom>
          <a:noFill/>
        </p:spPr>
        <p:txBody>
          <a:bodyPr wrap="square" rtlCol="0">
            <a:spAutoFit/>
          </a:bodyPr>
          <a:lstStyle/>
          <a:p>
            <a:r>
              <a:rPr kumimoji="1" lang="en-US" altLang="ja-JP" sz="3200" dirty="0" smtClean="0"/>
              <a:t>(1)</a:t>
            </a:r>
            <a:r>
              <a:rPr lang="ja-JP" altLang="en-US" sz="2800" dirty="0" smtClean="0"/>
              <a:t>平均</a:t>
            </a:r>
            <a:r>
              <a:rPr lang="en-US" altLang="ja-JP" sz="2800" dirty="0" smtClean="0"/>
              <a:t>0</a:t>
            </a:r>
            <a:r>
              <a:rPr lang="ja-JP" altLang="en-US" sz="2800" dirty="0" smtClean="0"/>
              <a:t>の</a:t>
            </a:r>
            <a:r>
              <a:rPr lang="ja-JP" altLang="en-US" sz="2800" dirty="0" smtClean="0"/>
              <a:t>場合（　　　　　　　　　　　　　　　　）</a:t>
            </a:r>
            <a:endParaRPr kumimoji="1" lang="ja-JP" altLang="en-US" sz="2800" dirty="0"/>
          </a:p>
        </p:txBody>
      </p:sp>
      <p:sp>
        <p:nvSpPr>
          <p:cNvPr id="5" name="テキスト ボックス 4"/>
          <p:cNvSpPr txBox="1"/>
          <p:nvPr/>
        </p:nvSpPr>
        <p:spPr>
          <a:xfrm>
            <a:off x="707922" y="1522981"/>
            <a:ext cx="7184542" cy="523220"/>
          </a:xfrm>
          <a:prstGeom prst="rect">
            <a:avLst/>
          </a:prstGeom>
          <a:noFill/>
        </p:spPr>
        <p:txBody>
          <a:bodyPr wrap="square" rtlCol="0">
            <a:spAutoFit/>
          </a:bodyPr>
          <a:lstStyle/>
          <a:p>
            <a:r>
              <a:rPr kumimoji="1" lang="ja-JP" altLang="en-US" sz="2800" dirty="0" smtClean="0"/>
              <a:t>特徴</a:t>
            </a:r>
            <a:r>
              <a:rPr kumimoji="1" lang="ja-JP" altLang="en-US" sz="2800" dirty="0" smtClean="0"/>
              <a:t>ベクトル</a:t>
            </a:r>
            <a:r>
              <a:rPr lang="en-US" altLang="ja-JP" sz="2800" dirty="0"/>
              <a:t> </a:t>
            </a:r>
            <a:r>
              <a:rPr lang="en-US" altLang="ja-JP" sz="2800" dirty="0" smtClean="0"/>
              <a:t>       </a:t>
            </a:r>
            <a:r>
              <a:rPr kumimoji="1" lang="ja-JP" altLang="en-US" sz="2800" dirty="0" smtClean="0"/>
              <a:t>を</a:t>
            </a:r>
            <a:r>
              <a:rPr kumimoji="1" lang="en-US" altLang="ja-JP" sz="2800" dirty="0" smtClean="0"/>
              <a:t>1</a:t>
            </a:r>
            <a:r>
              <a:rPr kumimoji="1" lang="ja-JP" altLang="en-US" sz="2800" dirty="0" smtClean="0"/>
              <a:t>次元の直線上に射影し</a:t>
            </a:r>
            <a:endParaRPr kumimoji="1" lang="ja-JP" altLang="en-US" sz="2800" dirty="0"/>
          </a:p>
        </p:txBody>
      </p:sp>
      <p:pic>
        <p:nvPicPr>
          <p:cNvPr id="1026" name="Picture 2" descr="f(x)=w^{T}\phi(x)&#1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5861" y="2470343"/>
            <a:ext cx="2200275"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2}=1">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8762" y="4297408"/>
            <a:ext cx="1514475" cy="4381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707922" y="3438679"/>
            <a:ext cx="6903491" cy="523220"/>
          </a:xfrm>
          <a:prstGeom prst="rect">
            <a:avLst/>
          </a:prstGeom>
          <a:noFill/>
        </p:spPr>
        <p:txBody>
          <a:bodyPr wrap="square" rtlCol="0">
            <a:spAutoFit/>
          </a:bodyPr>
          <a:lstStyle/>
          <a:p>
            <a:r>
              <a:rPr kumimoji="1" lang="ja-JP" altLang="en-US" sz="2800" dirty="0" smtClean="0"/>
              <a:t>という関数を考える、ただし</a:t>
            </a:r>
            <a:r>
              <a:rPr kumimoji="1" lang="en-US" altLang="ja-JP" sz="2800" dirty="0" smtClean="0"/>
              <a:t>W</a:t>
            </a:r>
            <a:r>
              <a:rPr kumimoji="1" lang="ja-JP" altLang="en-US" sz="2800" dirty="0" smtClean="0"/>
              <a:t>は</a:t>
            </a:r>
            <a:endParaRPr kumimoji="1" lang="ja-JP" altLang="en-US" sz="2800" dirty="0"/>
          </a:p>
        </p:txBody>
      </p:sp>
      <p:sp>
        <p:nvSpPr>
          <p:cNvPr id="3" name="テキスト ボックス 2"/>
          <p:cNvSpPr txBox="1"/>
          <p:nvPr/>
        </p:nvSpPr>
        <p:spPr>
          <a:xfrm>
            <a:off x="707922" y="4712404"/>
            <a:ext cx="11484078" cy="1384995"/>
          </a:xfrm>
          <a:prstGeom prst="rect">
            <a:avLst/>
          </a:prstGeom>
          <a:noFill/>
        </p:spPr>
        <p:txBody>
          <a:bodyPr wrap="square" rtlCol="0">
            <a:spAutoFit/>
          </a:bodyPr>
          <a:lstStyle/>
          <a:p>
            <a:endParaRPr kumimoji="1" lang="en-US" altLang="ja-JP" sz="2800" dirty="0" smtClean="0"/>
          </a:p>
          <a:p>
            <a:r>
              <a:rPr lang="en-US" altLang="ja-JP" sz="2800" dirty="0"/>
              <a:t>	</a:t>
            </a:r>
            <a:r>
              <a:rPr lang="en-US" altLang="ja-JP" sz="2800" dirty="0" smtClean="0"/>
              <a:t>	</a:t>
            </a:r>
            <a:r>
              <a:rPr kumimoji="1" lang="en-US" altLang="ja-JP" sz="2800" dirty="0" smtClean="0"/>
              <a:t>					</a:t>
            </a:r>
            <a:r>
              <a:rPr kumimoji="1" lang="ja-JP" altLang="en-US" sz="2800" dirty="0" smtClean="0"/>
              <a:t>を満たす</a:t>
            </a:r>
            <a:r>
              <a:rPr kumimoji="1" lang="en-US" altLang="ja-JP" sz="2800" dirty="0" smtClean="0"/>
              <a:t>(</a:t>
            </a:r>
            <a:r>
              <a:rPr kumimoji="1" lang="ja-JP" altLang="en-US" sz="2800" dirty="0" smtClean="0"/>
              <a:t>単位ベクトル</a:t>
            </a:r>
            <a:r>
              <a:rPr kumimoji="1" lang="en-US" altLang="ja-JP" sz="2800" dirty="0" smtClean="0"/>
              <a:t>)</a:t>
            </a:r>
          </a:p>
          <a:p>
            <a:endParaRPr kumimoji="1" lang="ja-JP" altLang="en-US" sz="2800" dirty="0"/>
          </a:p>
        </p:txBody>
      </p:sp>
    </p:spTree>
    <p:extLst>
      <p:ext uri="{BB962C8B-B14F-4D97-AF65-F5344CB8AC3E}">
        <p14:creationId xmlns:p14="http://schemas.microsoft.com/office/powerpoint/2010/main" val="6198972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064913" y="759854"/>
            <a:ext cx="8062175" cy="584775"/>
          </a:xfrm>
          <a:prstGeom prst="rect">
            <a:avLst/>
          </a:prstGeom>
          <a:noFill/>
        </p:spPr>
        <p:txBody>
          <a:bodyPr wrap="square" rtlCol="0">
            <a:spAutoFit/>
          </a:bodyPr>
          <a:lstStyle/>
          <a:p>
            <a:pPr algn="ctr"/>
            <a:r>
              <a:rPr kumimoji="1" lang="ja-JP" altLang="en-US" sz="3200" dirty="0" smtClean="0"/>
              <a:t>単位ベクトルに射影した点のサンプル分散は</a:t>
            </a:r>
            <a:endParaRPr kumimoji="1" lang="ja-JP" altLang="en-US" sz="3200" dirty="0"/>
          </a:p>
        </p:txBody>
      </p:sp>
      <p:pic>
        <p:nvPicPr>
          <p:cNvPr id="6" name="図 5"/>
          <p:cNvPicPr>
            <a:picLocks noChangeAspect="1"/>
          </p:cNvPicPr>
          <p:nvPr/>
        </p:nvPicPr>
        <p:blipFill>
          <a:blip r:embed="rId2"/>
          <a:stretch>
            <a:fillRect/>
          </a:stretch>
        </p:blipFill>
        <p:spPr>
          <a:xfrm>
            <a:off x="3200149" y="1710850"/>
            <a:ext cx="5791702" cy="499915"/>
          </a:xfrm>
          <a:prstGeom prst="rect">
            <a:avLst/>
          </a:prstGeom>
        </p:spPr>
      </p:pic>
      <p:sp>
        <p:nvSpPr>
          <p:cNvPr id="7" name="テキスト ボックス 6"/>
          <p:cNvSpPr txBox="1"/>
          <p:nvPr/>
        </p:nvSpPr>
        <p:spPr>
          <a:xfrm>
            <a:off x="2122868" y="2756079"/>
            <a:ext cx="7946265" cy="1077218"/>
          </a:xfrm>
          <a:prstGeom prst="rect">
            <a:avLst/>
          </a:prstGeom>
          <a:noFill/>
        </p:spPr>
        <p:txBody>
          <a:bodyPr wrap="square" rtlCol="0">
            <a:spAutoFit/>
          </a:bodyPr>
          <a:lstStyle/>
          <a:p>
            <a:r>
              <a:rPr kumimoji="1" lang="ja-JP" altLang="en-US" sz="3200" dirty="0" smtClean="0"/>
              <a:t>これを単位ベクトルの制約式のもとで最大化する</a:t>
            </a:r>
            <a:r>
              <a:rPr lang="ja-JP" altLang="en-US" sz="3200" dirty="0" smtClean="0"/>
              <a:t>という問題を解く</a:t>
            </a:r>
            <a:endParaRPr kumimoji="1" lang="ja-JP" altLang="en-US" sz="3200" dirty="0"/>
          </a:p>
        </p:txBody>
      </p:sp>
      <p:sp>
        <p:nvSpPr>
          <p:cNvPr id="8" name="下矢印 7"/>
          <p:cNvSpPr/>
          <p:nvPr/>
        </p:nvSpPr>
        <p:spPr>
          <a:xfrm>
            <a:off x="5806225" y="4108361"/>
            <a:ext cx="579550" cy="7727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063026" y="5091763"/>
            <a:ext cx="6065949" cy="584775"/>
          </a:xfrm>
          <a:prstGeom prst="rect">
            <a:avLst/>
          </a:prstGeom>
          <a:noFill/>
        </p:spPr>
        <p:txBody>
          <a:bodyPr wrap="square" rtlCol="0">
            <a:spAutoFit/>
          </a:bodyPr>
          <a:lstStyle/>
          <a:p>
            <a:pPr algn="ctr"/>
            <a:r>
              <a:rPr kumimoji="1" lang="ja-JP" altLang="en-US" sz="3200" dirty="0" smtClean="0"/>
              <a:t>ラグランジュの未定乗数法を使う</a:t>
            </a:r>
            <a:endParaRPr kumimoji="1" lang="ja-JP" altLang="en-US" sz="3200" dirty="0"/>
          </a:p>
        </p:txBody>
      </p:sp>
    </p:spTree>
    <p:extLst>
      <p:ext uri="{BB962C8B-B14F-4D97-AF65-F5344CB8AC3E}">
        <p14:creationId xmlns:p14="http://schemas.microsoft.com/office/powerpoint/2010/main" val="1199674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7143"/>
            <a:ext cx="10515600" cy="1325563"/>
          </a:xfrm>
        </p:spPr>
        <p:txBody>
          <a:bodyPr>
            <a:normAutofit/>
          </a:bodyPr>
          <a:lstStyle/>
          <a:p>
            <a:r>
              <a:rPr kumimoji="1" lang="ja-JP" altLang="en-US" sz="2800" dirty="0" smtClean="0"/>
              <a:t>分散の式に制約条件を加えた</a:t>
            </a:r>
            <a:endParaRPr kumimoji="1" lang="ja-JP" altLang="en-US" sz="2800" dirty="0"/>
          </a:p>
        </p:txBody>
      </p:sp>
      <p:pic>
        <p:nvPicPr>
          <p:cNvPr id="4" name="図 3"/>
          <p:cNvPicPr>
            <a:picLocks noChangeAspect="1"/>
          </p:cNvPicPr>
          <p:nvPr/>
        </p:nvPicPr>
        <p:blipFill>
          <a:blip r:embed="rId2"/>
          <a:stretch>
            <a:fillRect/>
          </a:stretch>
        </p:blipFill>
        <p:spPr>
          <a:xfrm>
            <a:off x="3151377" y="1303231"/>
            <a:ext cx="5889246" cy="438950"/>
          </a:xfrm>
          <a:prstGeom prst="rect">
            <a:avLst/>
          </a:prstGeom>
        </p:spPr>
      </p:pic>
      <p:pic>
        <p:nvPicPr>
          <p:cNvPr id="3076" name="Picture 4" descr="L(w)をwで微分して0とおくと">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128" y="2100759"/>
            <a:ext cx="4886325" cy="40957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5"/>
          <a:stretch>
            <a:fillRect/>
          </a:stretch>
        </p:blipFill>
        <p:spPr>
          <a:xfrm>
            <a:off x="3212474" y="2628794"/>
            <a:ext cx="5767052" cy="1046235"/>
          </a:xfrm>
          <a:prstGeom prst="rect">
            <a:avLst/>
          </a:prstGeom>
        </p:spPr>
      </p:pic>
      <p:pic>
        <p:nvPicPr>
          <p:cNvPr id="9" name="Picture 4" descr="\alpha _ { i } = w ^ { T } \phi ( x ^ { ( i ) } ) / ( n \lambda)">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7281" y="3930577"/>
            <a:ext cx="3524250" cy="46672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4687910" y="3930577"/>
            <a:ext cx="3090930" cy="523220"/>
          </a:xfrm>
          <a:prstGeom prst="rect">
            <a:avLst/>
          </a:prstGeom>
          <a:noFill/>
        </p:spPr>
        <p:txBody>
          <a:bodyPr wrap="square" rtlCol="0">
            <a:spAutoFit/>
          </a:bodyPr>
          <a:lstStyle/>
          <a:p>
            <a:r>
              <a:rPr kumimoji="1" lang="ja-JP" altLang="en-US" sz="2800" dirty="0" smtClean="0"/>
              <a:t>とおくことにより</a:t>
            </a:r>
            <a:endParaRPr kumimoji="1" lang="ja-JP" altLang="en-US" sz="2800" dirty="0"/>
          </a:p>
        </p:txBody>
      </p:sp>
      <p:pic>
        <p:nvPicPr>
          <p:cNvPr id="12" name="Picture 2" descr="w = \sum _{ i = 1 } ^ { n } \alpha_ { i } \phi ( x ^ { ( i ) } )">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4838" y="4619022"/>
            <a:ext cx="3362325" cy="47625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361817" y="5412211"/>
            <a:ext cx="5357611" cy="523220"/>
          </a:xfrm>
          <a:prstGeom prst="rect">
            <a:avLst/>
          </a:prstGeom>
          <a:noFill/>
        </p:spPr>
        <p:txBody>
          <a:bodyPr wrap="square" rtlCol="0">
            <a:spAutoFit/>
          </a:bodyPr>
          <a:lstStyle/>
          <a:p>
            <a:r>
              <a:rPr kumimoji="1" lang="ja-JP" altLang="en-US" sz="2800" dirty="0" smtClean="0"/>
              <a:t>　　と</a:t>
            </a:r>
            <a:r>
              <a:rPr kumimoji="1" lang="ja-JP" altLang="en-US" sz="2800" dirty="0" smtClean="0"/>
              <a:t>いう</a:t>
            </a:r>
            <a:r>
              <a:rPr kumimoji="1" lang="ja-JP" altLang="en-US" sz="2800" dirty="0" smtClean="0"/>
              <a:t>形</a:t>
            </a:r>
            <a:r>
              <a:rPr lang="ja-JP" altLang="en-US" sz="2800" dirty="0" smtClean="0"/>
              <a:t>に書</a:t>
            </a:r>
            <a:r>
              <a:rPr kumimoji="1" lang="ja-JP" altLang="en-US" sz="2800" dirty="0" smtClean="0"/>
              <a:t>ける</a:t>
            </a:r>
            <a:endParaRPr kumimoji="1" lang="ja-JP" altLang="en-US" sz="2800" dirty="0"/>
          </a:p>
        </p:txBody>
      </p:sp>
    </p:spTree>
    <p:extLst>
      <p:ext uri="{BB962C8B-B14F-4D97-AF65-F5344CB8AC3E}">
        <p14:creationId xmlns:p14="http://schemas.microsoft.com/office/powerpoint/2010/main" val="1771589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434570" y="4608730"/>
            <a:ext cx="7370805" cy="1263567"/>
          </a:xfrm>
          <a:prstGeom prst="rect">
            <a:avLst/>
          </a:prstGeom>
        </p:spPr>
      </p:pic>
      <p:pic>
        <p:nvPicPr>
          <p:cNvPr id="11" name="図 10"/>
          <p:cNvPicPr>
            <a:picLocks noChangeAspect="1"/>
          </p:cNvPicPr>
          <p:nvPr/>
        </p:nvPicPr>
        <p:blipFill>
          <a:blip r:embed="rId3"/>
          <a:stretch>
            <a:fillRect/>
          </a:stretch>
        </p:blipFill>
        <p:spPr>
          <a:xfrm>
            <a:off x="2000250" y="3573384"/>
            <a:ext cx="5675558" cy="1206518"/>
          </a:xfrm>
          <a:prstGeom prst="rect">
            <a:avLst/>
          </a:prstGeom>
        </p:spPr>
      </p:pic>
      <p:sp>
        <p:nvSpPr>
          <p:cNvPr id="2" name="タイトル 1"/>
          <p:cNvSpPr>
            <a:spLocks noGrp="1"/>
          </p:cNvSpPr>
          <p:nvPr>
            <p:ph type="title"/>
          </p:nvPr>
        </p:nvSpPr>
        <p:spPr>
          <a:xfrm>
            <a:off x="851079" y="491006"/>
            <a:ext cx="9516414" cy="781095"/>
          </a:xfrm>
        </p:spPr>
        <p:txBody>
          <a:bodyPr>
            <a:normAutofit/>
          </a:bodyPr>
          <a:lstStyle/>
          <a:p>
            <a:r>
              <a:rPr kumimoji="1" lang="ja-JP" altLang="en-US" sz="2800" dirty="0" smtClean="0"/>
              <a:t>よって</a:t>
            </a:r>
            <a:endParaRPr kumimoji="1" lang="ja-JP" altLang="en-US" sz="2800" dirty="0"/>
          </a:p>
        </p:txBody>
      </p:sp>
      <p:pic>
        <p:nvPicPr>
          <p:cNvPr id="4098" name="Picture 2" descr="f(x)">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9344" y="676765"/>
            <a:ext cx="590550" cy="4095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2382591" y="619942"/>
            <a:ext cx="1841679" cy="523220"/>
          </a:xfrm>
          <a:prstGeom prst="rect">
            <a:avLst/>
          </a:prstGeom>
          <a:noFill/>
        </p:spPr>
        <p:txBody>
          <a:bodyPr wrap="square" rtlCol="0">
            <a:spAutoFit/>
          </a:bodyPr>
          <a:lstStyle/>
          <a:p>
            <a:r>
              <a:rPr kumimoji="1" lang="ja-JP" altLang="en-US" sz="2800" dirty="0" smtClean="0"/>
              <a:t>は</a:t>
            </a:r>
            <a:endParaRPr kumimoji="1" lang="ja-JP" altLang="en-US" sz="2800" dirty="0"/>
          </a:p>
        </p:txBody>
      </p:sp>
      <p:pic>
        <p:nvPicPr>
          <p:cNvPr id="6" name="Picture 6" descr="f(x) = \sum _{ i = 1 } ^ { n } \alpha_ { i } \phi ( x ^ { ( i ) } ) ^ { T } \phi ( x )&#10;= \sum _{ i = 1 } ^ { n } \alpha_ { i } k ( x ^ { ( i ) } , x )">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0250" y="1328921"/>
            <a:ext cx="8191500" cy="4762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851079" y="2086377"/>
            <a:ext cx="4855335" cy="523220"/>
          </a:xfrm>
          <a:prstGeom prst="rect">
            <a:avLst/>
          </a:prstGeom>
          <a:noFill/>
        </p:spPr>
        <p:txBody>
          <a:bodyPr wrap="square" rtlCol="0">
            <a:spAutoFit/>
          </a:bodyPr>
          <a:lstStyle/>
          <a:p>
            <a:r>
              <a:rPr kumimoji="1" lang="ja-JP" altLang="en-US" sz="2800" dirty="0" smtClean="0"/>
              <a:t>という形</a:t>
            </a:r>
            <a:r>
              <a:rPr kumimoji="1" lang="ja-JP" altLang="en-US" sz="2800" dirty="0" smtClean="0"/>
              <a:t>に書ける</a:t>
            </a:r>
            <a:endParaRPr kumimoji="1" lang="ja-JP" altLang="en-US" sz="2800" dirty="0"/>
          </a:p>
        </p:txBody>
      </p:sp>
      <p:sp>
        <p:nvSpPr>
          <p:cNvPr id="7" name="テキスト ボックス 6"/>
          <p:cNvSpPr txBox="1"/>
          <p:nvPr/>
        </p:nvSpPr>
        <p:spPr>
          <a:xfrm>
            <a:off x="851079" y="2768958"/>
            <a:ext cx="5795493" cy="523220"/>
          </a:xfrm>
          <a:prstGeom prst="rect">
            <a:avLst/>
          </a:prstGeom>
          <a:noFill/>
        </p:spPr>
        <p:txBody>
          <a:bodyPr wrap="square" rtlCol="0">
            <a:spAutoFit/>
          </a:bodyPr>
          <a:lstStyle/>
          <a:p>
            <a:r>
              <a:rPr kumimoji="1" lang="ja-JP" altLang="en-US" sz="2800" dirty="0" smtClean="0"/>
              <a:t>ここで導入した</a:t>
            </a:r>
            <a:endParaRPr kumimoji="1" lang="ja-JP" altLang="en-US" sz="2800" dirty="0"/>
          </a:p>
        </p:txBody>
      </p:sp>
      <p:pic>
        <p:nvPicPr>
          <p:cNvPr id="4100" name="Picture 4" descr="α">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2289" y="2916532"/>
            <a:ext cx="262281" cy="22807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3375874" y="2768958"/>
            <a:ext cx="8395416" cy="523220"/>
          </a:xfrm>
          <a:prstGeom prst="rect">
            <a:avLst/>
          </a:prstGeom>
          <a:noFill/>
        </p:spPr>
        <p:txBody>
          <a:bodyPr wrap="square" rtlCol="0">
            <a:spAutoFit/>
          </a:bodyPr>
          <a:lstStyle/>
          <a:p>
            <a:r>
              <a:rPr kumimoji="1" lang="ja-JP" altLang="en-US" sz="2800" dirty="0" smtClean="0"/>
              <a:t>を使うとサンプル</a:t>
            </a:r>
            <a:r>
              <a:rPr kumimoji="1" lang="ja-JP" altLang="en-US" sz="2800" dirty="0" smtClean="0"/>
              <a:t>分散は</a:t>
            </a:r>
            <a:endParaRPr kumimoji="1" lang="ja-JP" altLang="en-US" sz="2800" dirty="0"/>
          </a:p>
        </p:txBody>
      </p:sp>
    </p:spTree>
    <p:extLst>
      <p:ext uri="{BB962C8B-B14F-4D97-AF65-F5344CB8AC3E}">
        <p14:creationId xmlns:p14="http://schemas.microsoft.com/office/powerpoint/2010/main" val="28713414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1377113" y="2400696"/>
            <a:ext cx="601302" cy="549763"/>
          </a:xfrm>
          <a:prstGeom prst="rect">
            <a:avLst/>
          </a:prstGeom>
        </p:spPr>
      </p:pic>
      <p:pic>
        <p:nvPicPr>
          <p:cNvPr id="11" name="図 10"/>
          <p:cNvPicPr>
            <a:picLocks noChangeAspect="1"/>
          </p:cNvPicPr>
          <p:nvPr/>
        </p:nvPicPr>
        <p:blipFill>
          <a:blip r:embed="rId2"/>
          <a:stretch>
            <a:fillRect/>
          </a:stretch>
        </p:blipFill>
        <p:spPr>
          <a:xfrm>
            <a:off x="2417265" y="718998"/>
            <a:ext cx="601302" cy="549763"/>
          </a:xfrm>
          <a:prstGeom prst="rect">
            <a:avLst/>
          </a:prstGeom>
        </p:spPr>
      </p:pic>
      <p:pic>
        <p:nvPicPr>
          <p:cNvPr id="9" name="図 8"/>
          <p:cNvPicPr>
            <a:picLocks noChangeAspect="1"/>
          </p:cNvPicPr>
          <p:nvPr/>
        </p:nvPicPr>
        <p:blipFill>
          <a:blip r:embed="rId3"/>
          <a:stretch>
            <a:fillRect/>
          </a:stretch>
        </p:blipFill>
        <p:spPr>
          <a:xfrm>
            <a:off x="1377113" y="718998"/>
            <a:ext cx="858480" cy="540960"/>
          </a:xfrm>
          <a:prstGeom prst="rect">
            <a:avLst/>
          </a:prstGeom>
        </p:spPr>
      </p:pic>
      <p:pic>
        <p:nvPicPr>
          <p:cNvPr id="4" name="図 3"/>
          <p:cNvPicPr>
            <a:picLocks noChangeAspect="1"/>
          </p:cNvPicPr>
          <p:nvPr/>
        </p:nvPicPr>
        <p:blipFill>
          <a:blip r:embed="rId4"/>
          <a:stretch>
            <a:fillRect/>
          </a:stretch>
        </p:blipFill>
        <p:spPr>
          <a:xfrm>
            <a:off x="3200239" y="1259958"/>
            <a:ext cx="5791522" cy="998539"/>
          </a:xfrm>
          <a:prstGeom prst="rect">
            <a:avLst/>
          </a:prstGeom>
        </p:spPr>
      </p:pic>
      <p:pic>
        <p:nvPicPr>
          <p:cNvPr id="6" name="図 5"/>
          <p:cNvPicPr>
            <a:picLocks noChangeAspect="1"/>
          </p:cNvPicPr>
          <p:nvPr/>
        </p:nvPicPr>
        <p:blipFill>
          <a:blip r:embed="rId5"/>
          <a:stretch>
            <a:fillRect/>
          </a:stretch>
        </p:blipFill>
        <p:spPr>
          <a:xfrm>
            <a:off x="4346325" y="2950459"/>
            <a:ext cx="3499350" cy="999815"/>
          </a:xfrm>
          <a:prstGeom prst="rect">
            <a:avLst/>
          </a:prstGeom>
        </p:spPr>
      </p:pic>
      <p:pic>
        <p:nvPicPr>
          <p:cNvPr id="7" name="図 6"/>
          <p:cNvPicPr>
            <a:picLocks noChangeAspect="1"/>
          </p:cNvPicPr>
          <p:nvPr/>
        </p:nvPicPr>
        <p:blipFill>
          <a:blip r:embed="rId6"/>
          <a:stretch>
            <a:fillRect/>
          </a:stretch>
        </p:blipFill>
        <p:spPr>
          <a:xfrm>
            <a:off x="5005283" y="4528006"/>
            <a:ext cx="1923551" cy="619449"/>
          </a:xfrm>
          <a:prstGeom prst="rect">
            <a:avLst/>
          </a:prstGeom>
        </p:spPr>
      </p:pic>
      <p:sp>
        <p:nvSpPr>
          <p:cNvPr id="8" name="テキスト ボックス 7"/>
          <p:cNvSpPr txBox="1"/>
          <p:nvPr/>
        </p:nvSpPr>
        <p:spPr>
          <a:xfrm>
            <a:off x="1377114" y="688076"/>
            <a:ext cx="10200993" cy="8279190"/>
          </a:xfrm>
          <a:prstGeom prst="rect">
            <a:avLst/>
          </a:prstGeom>
          <a:noFill/>
        </p:spPr>
        <p:txBody>
          <a:bodyPr wrap="square" rtlCol="0">
            <a:spAutoFit/>
          </a:bodyPr>
          <a:lstStyle/>
          <a:p>
            <a:r>
              <a:rPr kumimoji="1" lang="ja-JP" altLang="en-US" sz="2800" dirty="0" smtClean="0"/>
              <a:t>　　　を　　で書き直すと</a:t>
            </a:r>
            <a:endParaRPr kumimoji="1" lang="en-US" altLang="ja-JP" sz="2800" dirty="0" smtClean="0"/>
          </a:p>
          <a:p>
            <a:endParaRPr lang="en-US" altLang="ja-JP" sz="2800" dirty="0"/>
          </a:p>
          <a:p>
            <a:endParaRPr kumimoji="1" lang="en-US" altLang="ja-JP" sz="2800" dirty="0" smtClean="0"/>
          </a:p>
          <a:p>
            <a:r>
              <a:rPr lang="ja-JP" altLang="en-US" sz="2800" dirty="0" smtClean="0"/>
              <a:t>　　</a:t>
            </a:r>
            <a:endParaRPr lang="en-US" altLang="ja-JP" sz="2800" dirty="0" smtClean="0"/>
          </a:p>
          <a:p>
            <a:r>
              <a:rPr lang="ja-JP" altLang="en-US" sz="2800" dirty="0"/>
              <a:t>　</a:t>
            </a:r>
            <a:r>
              <a:rPr lang="ja-JP" altLang="en-US" sz="2800" dirty="0" smtClean="0"/>
              <a:t>　について微分し０とおくと</a:t>
            </a:r>
            <a:endParaRPr lang="en-US" altLang="ja-JP" sz="2800" dirty="0"/>
          </a:p>
          <a:p>
            <a:endParaRPr kumimoji="1" lang="en-US" altLang="ja-JP" sz="2800" dirty="0" smtClean="0"/>
          </a:p>
          <a:p>
            <a:endParaRPr lang="en-US" altLang="ja-JP" sz="2800" dirty="0" smtClean="0"/>
          </a:p>
          <a:p>
            <a:endParaRPr lang="en-US" altLang="ja-JP" sz="2800" dirty="0"/>
          </a:p>
          <a:p>
            <a:r>
              <a:rPr lang="en-US" altLang="ja-JP" sz="2800" dirty="0" smtClean="0"/>
              <a:t>K</a:t>
            </a:r>
            <a:r>
              <a:rPr lang="ja-JP" altLang="en-US" sz="2800" dirty="0" smtClean="0"/>
              <a:t>が正則と仮定すれば</a:t>
            </a:r>
            <a:endParaRPr lang="en-US" altLang="ja-JP" sz="2800" dirty="0" smtClean="0"/>
          </a:p>
          <a:p>
            <a:endParaRPr lang="en-US" altLang="ja-JP" sz="2800" dirty="0"/>
          </a:p>
          <a:p>
            <a:endParaRPr lang="en-US" altLang="ja-JP" sz="2800" dirty="0" smtClean="0"/>
          </a:p>
          <a:p>
            <a:r>
              <a:rPr lang="ja-JP" altLang="en-US" sz="2800" dirty="0" smtClean="0"/>
              <a:t>　　　　　　　　　　　　　　これはグラム行列に対する固有値問題とな</a:t>
            </a:r>
            <a:r>
              <a:rPr lang="ja-JP" altLang="en-US" sz="2800" dirty="0"/>
              <a:t>る</a:t>
            </a:r>
            <a:endParaRPr lang="en-US" altLang="ja-JP" sz="2800" dirty="0"/>
          </a:p>
          <a:p>
            <a:endParaRPr kumimoji="1" lang="en-US" altLang="ja-JP" sz="2800" dirty="0" smtClean="0"/>
          </a:p>
          <a:p>
            <a:endParaRPr lang="en-US" altLang="ja-JP" sz="2800" dirty="0"/>
          </a:p>
          <a:p>
            <a:endParaRPr kumimoji="1" lang="en-US" altLang="ja-JP" sz="2800" dirty="0" smtClean="0"/>
          </a:p>
          <a:p>
            <a:endParaRPr lang="en-US" altLang="ja-JP" sz="2800" dirty="0"/>
          </a:p>
          <a:p>
            <a:endParaRPr kumimoji="1" lang="en-US" altLang="ja-JP" sz="2800" dirty="0" smtClean="0"/>
          </a:p>
          <a:p>
            <a:endParaRPr lang="en-US" altLang="ja-JP" sz="2800" dirty="0"/>
          </a:p>
          <a:p>
            <a:endParaRPr kumimoji="1" lang="ja-JP" altLang="en-US" sz="2800" dirty="0"/>
          </a:p>
        </p:txBody>
      </p:sp>
    </p:spTree>
    <p:extLst>
      <p:ext uri="{BB962C8B-B14F-4D97-AF65-F5344CB8AC3E}">
        <p14:creationId xmlns:p14="http://schemas.microsoft.com/office/powerpoint/2010/main" val="3887952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円/楕円 12"/>
          <p:cNvSpPr/>
          <p:nvPr/>
        </p:nvSpPr>
        <p:spPr>
          <a:xfrm>
            <a:off x="2307464" y="3278865"/>
            <a:ext cx="7577071" cy="251138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2"/>
          <a:stretch>
            <a:fillRect/>
          </a:stretch>
        </p:blipFill>
        <p:spPr>
          <a:xfrm>
            <a:off x="5010425" y="1177300"/>
            <a:ext cx="2171151" cy="739799"/>
          </a:xfrm>
          <a:prstGeom prst="rect">
            <a:avLst/>
          </a:prstGeom>
        </p:spPr>
      </p:pic>
      <p:sp>
        <p:nvSpPr>
          <p:cNvPr id="5" name="テキスト ボックス 4"/>
          <p:cNvSpPr txBox="1"/>
          <p:nvPr/>
        </p:nvSpPr>
        <p:spPr>
          <a:xfrm>
            <a:off x="1159099" y="553792"/>
            <a:ext cx="3090929" cy="523220"/>
          </a:xfrm>
          <a:prstGeom prst="rect">
            <a:avLst/>
          </a:prstGeom>
          <a:noFill/>
        </p:spPr>
        <p:txBody>
          <a:bodyPr wrap="square" rtlCol="0">
            <a:spAutoFit/>
          </a:bodyPr>
          <a:lstStyle/>
          <a:p>
            <a:r>
              <a:rPr kumimoji="1" lang="ja-JP" altLang="en-US" sz="2800" dirty="0" smtClean="0"/>
              <a:t>上の式を使うと</a:t>
            </a:r>
            <a:endParaRPr kumimoji="1" lang="ja-JP" altLang="en-US" sz="2800" dirty="0"/>
          </a:p>
        </p:txBody>
      </p:sp>
      <p:sp>
        <p:nvSpPr>
          <p:cNvPr id="6" name="テキスト ボックス 5"/>
          <p:cNvSpPr txBox="1"/>
          <p:nvPr/>
        </p:nvSpPr>
        <p:spPr>
          <a:xfrm>
            <a:off x="1159099" y="2025670"/>
            <a:ext cx="4546243" cy="523220"/>
          </a:xfrm>
          <a:prstGeom prst="rect">
            <a:avLst/>
          </a:prstGeom>
          <a:noFill/>
        </p:spPr>
        <p:txBody>
          <a:bodyPr wrap="square" rtlCol="0">
            <a:spAutoFit/>
          </a:bodyPr>
          <a:lstStyle/>
          <a:p>
            <a:r>
              <a:rPr kumimoji="1" lang="ja-JP" altLang="en-US" sz="2800" dirty="0" smtClean="0"/>
              <a:t>となるの</a:t>
            </a:r>
            <a:r>
              <a:rPr lang="ja-JP" altLang="en-US" sz="2800" dirty="0" smtClean="0"/>
              <a:t>で</a:t>
            </a:r>
            <a:endParaRPr kumimoji="1" lang="ja-JP" altLang="en-US" sz="2800" dirty="0"/>
          </a:p>
        </p:txBody>
      </p:sp>
      <p:sp>
        <p:nvSpPr>
          <p:cNvPr id="8" name="テキスト ボックス 7"/>
          <p:cNvSpPr txBox="1"/>
          <p:nvPr/>
        </p:nvSpPr>
        <p:spPr>
          <a:xfrm>
            <a:off x="2412642" y="4211391"/>
            <a:ext cx="7366716" cy="646331"/>
          </a:xfrm>
          <a:prstGeom prst="rect">
            <a:avLst/>
          </a:prstGeom>
          <a:noFill/>
        </p:spPr>
        <p:txBody>
          <a:bodyPr wrap="square" rtlCol="0">
            <a:spAutoFit/>
          </a:bodyPr>
          <a:lstStyle/>
          <a:p>
            <a:pPr algn="ctr"/>
            <a:r>
              <a:rPr kumimoji="1" lang="en-US" altLang="ja-JP" sz="3600" dirty="0" smtClean="0"/>
              <a:t>L</a:t>
            </a:r>
            <a:r>
              <a:rPr kumimoji="1" lang="ja-JP" altLang="en-US" sz="3600" dirty="0" smtClean="0"/>
              <a:t>を最小にする＝最大固有値をとる</a:t>
            </a:r>
            <a:endParaRPr kumimoji="1" lang="ja-JP" altLang="en-US" sz="3600" dirty="0"/>
          </a:p>
        </p:txBody>
      </p:sp>
    </p:spTree>
    <p:extLst>
      <p:ext uri="{BB962C8B-B14F-4D97-AF65-F5344CB8AC3E}">
        <p14:creationId xmlns:p14="http://schemas.microsoft.com/office/powerpoint/2010/main" val="122932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51268" y="437883"/>
            <a:ext cx="10689465" cy="954107"/>
          </a:xfrm>
          <a:prstGeom prst="rect">
            <a:avLst/>
          </a:prstGeom>
          <a:noFill/>
        </p:spPr>
        <p:txBody>
          <a:bodyPr wrap="square" rtlCol="0">
            <a:spAutoFit/>
          </a:bodyPr>
          <a:lstStyle/>
          <a:p>
            <a:r>
              <a:rPr lang="en-US" altLang="ja-JP" sz="2800" dirty="0" smtClean="0"/>
              <a:t>2</a:t>
            </a:r>
            <a:r>
              <a:rPr lang="ja-JP" altLang="en-US" sz="2800" dirty="0" smtClean="0"/>
              <a:t>次元以上の空間に射影をとるときは、上から</a:t>
            </a:r>
            <a:r>
              <a:rPr lang="en-US" altLang="ja-JP" sz="2800" dirty="0" smtClean="0"/>
              <a:t>M</a:t>
            </a:r>
            <a:r>
              <a:rPr lang="ja-JP" altLang="en-US" sz="2800" dirty="0" smtClean="0"/>
              <a:t>個の固有値を取ってきて対応する固有ベクトルによって張られる空間に射影すれば良い</a:t>
            </a:r>
            <a:endParaRPr kumimoji="1" lang="ja-JP" altLang="en-US" sz="2800" dirty="0"/>
          </a:p>
        </p:txBody>
      </p:sp>
      <p:pic>
        <p:nvPicPr>
          <p:cNvPr id="5" name="図 4"/>
          <p:cNvPicPr>
            <a:picLocks noChangeAspect="1"/>
          </p:cNvPicPr>
          <p:nvPr/>
        </p:nvPicPr>
        <p:blipFill>
          <a:blip r:embed="rId3"/>
          <a:stretch>
            <a:fillRect/>
          </a:stretch>
        </p:blipFill>
        <p:spPr>
          <a:xfrm>
            <a:off x="2176474" y="1873362"/>
            <a:ext cx="2220918" cy="728169"/>
          </a:xfrm>
          <a:prstGeom prst="rect">
            <a:avLst/>
          </a:prstGeom>
        </p:spPr>
      </p:pic>
      <p:pic>
        <p:nvPicPr>
          <p:cNvPr id="6" name="図 5"/>
          <p:cNvPicPr>
            <a:picLocks noChangeAspect="1"/>
          </p:cNvPicPr>
          <p:nvPr/>
        </p:nvPicPr>
        <p:blipFill>
          <a:blip r:embed="rId4"/>
          <a:stretch>
            <a:fillRect/>
          </a:stretch>
        </p:blipFill>
        <p:spPr>
          <a:xfrm>
            <a:off x="6278258" y="1937798"/>
            <a:ext cx="2286194" cy="663733"/>
          </a:xfrm>
          <a:prstGeom prst="rect">
            <a:avLst/>
          </a:prstGeom>
        </p:spPr>
      </p:pic>
      <p:sp>
        <p:nvSpPr>
          <p:cNvPr id="7" name="テキスト ボックス 6"/>
          <p:cNvSpPr txBox="1"/>
          <p:nvPr/>
        </p:nvSpPr>
        <p:spPr>
          <a:xfrm>
            <a:off x="2176474" y="2601531"/>
            <a:ext cx="2053437" cy="461665"/>
          </a:xfrm>
          <a:prstGeom prst="rect">
            <a:avLst/>
          </a:prstGeom>
          <a:noFill/>
        </p:spPr>
        <p:txBody>
          <a:bodyPr wrap="square" rtlCol="0">
            <a:spAutoFit/>
          </a:bodyPr>
          <a:lstStyle/>
          <a:p>
            <a:pPr algn="ctr"/>
            <a:r>
              <a:rPr kumimoji="1" lang="ja-JP" altLang="en-US" sz="2400" dirty="0" smtClean="0"/>
              <a:t>固有値</a:t>
            </a:r>
            <a:endParaRPr kumimoji="1" lang="ja-JP" altLang="en-US" sz="2400" dirty="0"/>
          </a:p>
        </p:txBody>
      </p:sp>
      <p:sp>
        <p:nvSpPr>
          <p:cNvPr id="8" name="テキスト ボックス 7"/>
          <p:cNvSpPr txBox="1"/>
          <p:nvPr/>
        </p:nvSpPr>
        <p:spPr>
          <a:xfrm>
            <a:off x="5998239" y="2601530"/>
            <a:ext cx="3155324" cy="461665"/>
          </a:xfrm>
          <a:prstGeom prst="rect">
            <a:avLst/>
          </a:prstGeom>
          <a:noFill/>
        </p:spPr>
        <p:txBody>
          <a:bodyPr wrap="square" rtlCol="0">
            <a:spAutoFit/>
          </a:bodyPr>
          <a:lstStyle/>
          <a:p>
            <a:r>
              <a:rPr kumimoji="1" lang="ja-JP" altLang="en-US" sz="2400" dirty="0" smtClean="0"/>
              <a:t>対応する固有ベクトル</a:t>
            </a:r>
            <a:endParaRPr kumimoji="1" lang="ja-JP" altLang="en-US" sz="2400" dirty="0"/>
          </a:p>
        </p:txBody>
      </p:sp>
      <p:pic>
        <p:nvPicPr>
          <p:cNvPr id="9" name="図 8"/>
          <p:cNvPicPr>
            <a:picLocks noChangeAspect="1"/>
          </p:cNvPicPr>
          <p:nvPr/>
        </p:nvPicPr>
        <p:blipFill>
          <a:blip r:embed="rId5"/>
          <a:stretch>
            <a:fillRect/>
          </a:stretch>
        </p:blipFill>
        <p:spPr>
          <a:xfrm>
            <a:off x="2472743" y="3329700"/>
            <a:ext cx="6210954" cy="1134294"/>
          </a:xfrm>
          <a:prstGeom prst="rect">
            <a:avLst/>
          </a:prstGeom>
        </p:spPr>
      </p:pic>
      <p:pic>
        <p:nvPicPr>
          <p:cNvPr id="10" name="図 9"/>
          <p:cNvPicPr>
            <a:picLocks noChangeAspect="1"/>
          </p:cNvPicPr>
          <p:nvPr/>
        </p:nvPicPr>
        <p:blipFill>
          <a:blip r:embed="rId6"/>
          <a:stretch>
            <a:fillRect/>
          </a:stretch>
        </p:blipFill>
        <p:spPr>
          <a:xfrm>
            <a:off x="2472743" y="4492403"/>
            <a:ext cx="3134927" cy="699760"/>
          </a:xfrm>
          <a:prstGeom prst="rect">
            <a:avLst/>
          </a:prstGeom>
        </p:spPr>
      </p:pic>
    </p:spTree>
    <p:extLst>
      <p:ext uri="{BB962C8B-B14F-4D97-AF65-F5344CB8AC3E}">
        <p14:creationId xmlns:p14="http://schemas.microsoft.com/office/powerpoint/2010/main" val="4743627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46974" y="489397"/>
            <a:ext cx="3915178" cy="523220"/>
          </a:xfrm>
          <a:prstGeom prst="rect">
            <a:avLst/>
          </a:prstGeom>
          <a:noFill/>
        </p:spPr>
        <p:txBody>
          <a:bodyPr wrap="square" rtlCol="0">
            <a:spAutoFit/>
          </a:bodyPr>
          <a:lstStyle/>
          <a:p>
            <a:r>
              <a:rPr kumimoji="1" lang="en-US" altLang="ja-JP" sz="2800" dirty="0" smtClean="0"/>
              <a:t>(2)</a:t>
            </a:r>
            <a:r>
              <a:rPr lang="ja-JP" altLang="en-US" sz="2800" dirty="0" smtClean="0"/>
              <a:t>一般の場合</a:t>
            </a:r>
            <a:endParaRPr kumimoji="1" lang="ja-JP" altLang="en-US" sz="2800" dirty="0"/>
          </a:p>
        </p:txBody>
      </p:sp>
      <p:sp>
        <p:nvSpPr>
          <p:cNvPr id="5" name="テキスト ボックス 4"/>
          <p:cNvSpPr txBox="1"/>
          <p:nvPr/>
        </p:nvSpPr>
        <p:spPr>
          <a:xfrm>
            <a:off x="746974" y="1133341"/>
            <a:ext cx="10895528" cy="1384995"/>
          </a:xfrm>
          <a:prstGeom prst="rect">
            <a:avLst/>
          </a:prstGeom>
          <a:noFill/>
        </p:spPr>
        <p:txBody>
          <a:bodyPr wrap="square" rtlCol="0">
            <a:spAutoFit/>
          </a:bodyPr>
          <a:lstStyle/>
          <a:p>
            <a:r>
              <a:rPr kumimoji="1" lang="ja-JP" altLang="en-US" sz="2800" dirty="0" smtClean="0"/>
              <a:t>サンプル平均が</a:t>
            </a:r>
            <a:r>
              <a:rPr kumimoji="1" lang="en-US" altLang="ja-JP" sz="2800" dirty="0" smtClean="0"/>
              <a:t>0</a:t>
            </a:r>
            <a:r>
              <a:rPr kumimoji="1" lang="ja-JP" altLang="en-US" sz="2800" dirty="0" smtClean="0"/>
              <a:t>と仮定しない場合は</a:t>
            </a:r>
            <a:r>
              <a:rPr lang="ja-JP" altLang="en-US" sz="2800" dirty="0" smtClean="0"/>
              <a:t>「分散＝二乗平均</a:t>
            </a:r>
            <a:r>
              <a:rPr lang="ja-JP" altLang="en-US" sz="2800" dirty="0"/>
              <a:t>－</a:t>
            </a:r>
            <a:r>
              <a:rPr lang="ja-JP" altLang="en-US" sz="2800" dirty="0" smtClean="0"/>
              <a:t>平均の二乗」を使ってサンプル分散を求める</a:t>
            </a:r>
            <a:endParaRPr lang="en-US" altLang="ja-JP" sz="2800" dirty="0" smtClean="0"/>
          </a:p>
          <a:p>
            <a:r>
              <a:rPr lang="ja-JP" altLang="en-US" sz="2800" dirty="0" smtClean="0"/>
              <a:t>サンプル平均とサンプル二乗平均はそれぞれ</a:t>
            </a:r>
            <a:endParaRPr lang="en-US" altLang="ja-JP" sz="2800" dirty="0" smtClean="0"/>
          </a:p>
        </p:txBody>
      </p:sp>
      <p:pic>
        <p:nvPicPr>
          <p:cNvPr id="6" name="図 5"/>
          <p:cNvPicPr>
            <a:picLocks noChangeAspect="1"/>
          </p:cNvPicPr>
          <p:nvPr/>
        </p:nvPicPr>
        <p:blipFill>
          <a:blip r:embed="rId2"/>
          <a:stretch>
            <a:fillRect/>
          </a:stretch>
        </p:blipFill>
        <p:spPr>
          <a:xfrm>
            <a:off x="746974" y="2898456"/>
            <a:ext cx="4047827" cy="1172868"/>
          </a:xfrm>
          <a:prstGeom prst="rect">
            <a:avLst/>
          </a:prstGeom>
        </p:spPr>
      </p:pic>
      <p:pic>
        <p:nvPicPr>
          <p:cNvPr id="7" name="図 6"/>
          <p:cNvPicPr>
            <a:picLocks noChangeAspect="1"/>
          </p:cNvPicPr>
          <p:nvPr/>
        </p:nvPicPr>
        <p:blipFill>
          <a:blip r:embed="rId3"/>
          <a:stretch>
            <a:fillRect/>
          </a:stretch>
        </p:blipFill>
        <p:spPr>
          <a:xfrm>
            <a:off x="2119600" y="4127834"/>
            <a:ext cx="3837189" cy="1070236"/>
          </a:xfrm>
          <a:prstGeom prst="rect">
            <a:avLst/>
          </a:prstGeom>
        </p:spPr>
      </p:pic>
      <p:pic>
        <p:nvPicPr>
          <p:cNvPr id="8" name="図 7"/>
          <p:cNvPicPr>
            <a:picLocks noChangeAspect="1"/>
          </p:cNvPicPr>
          <p:nvPr/>
        </p:nvPicPr>
        <p:blipFill>
          <a:blip r:embed="rId4"/>
          <a:stretch>
            <a:fillRect/>
          </a:stretch>
        </p:blipFill>
        <p:spPr>
          <a:xfrm>
            <a:off x="2119600" y="5254580"/>
            <a:ext cx="1813161" cy="940158"/>
          </a:xfrm>
          <a:prstGeom prst="rect">
            <a:avLst/>
          </a:prstGeom>
        </p:spPr>
      </p:pic>
      <p:pic>
        <p:nvPicPr>
          <p:cNvPr id="9" name="図 8"/>
          <p:cNvPicPr>
            <a:picLocks noChangeAspect="1"/>
          </p:cNvPicPr>
          <p:nvPr/>
        </p:nvPicPr>
        <p:blipFill>
          <a:blip r:embed="rId5"/>
          <a:stretch>
            <a:fillRect/>
          </a:stretch>
        </p:blipFill>
        <p:spPr>
          <a:xfrm>
            <a:off x="5956789" y="2959540"/>
            <a:ext cx="4162471" cy="1055274"/>
          </a:xfrm>
          <a:prstGeom prst="rect">
            <a:avLst/>
          </a:prstGeom>
        </p:spPr>
      </p:pic>
      <p:pic>
        <p:nvPicPr>
          <p:cNvPr id="10" name="図 9"/>
          <p:cNvPicPr>
            <a:picLocks noChangeAspect="1"/>
          </p:cNvPicPr>
          <p:nvPr/>
        </p:nvPicPr>
        <p:blipFill>
          <a:blip r:embed="rId6"/>
          <a:stretch>
            <a:fillRect/>
          </a:stretch>
        </p:blipFill>
        <p:spPr>
          <a:xfrm>
            <a:off x="7505649" y="4071324"/>
            <a:ext cx="3818235" cy="1086612"/>
          </a:xfrm>
          <a:prstGeom prst="rect">
            <a:avLst/>
          </a:prstGeom>
        </p:spPr>
      </p:pic>
    </p:spTree>
    <p:extLst>
      <p:ext uri="{BB962C8B-B14F-4D97-AF65-F5344CB8AC3E}">
        <p14:creationId xmlns:p14="http://schemas.microsoft.com/office/powerpoint/2010/main" val="1737061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957553"/>
            <a:ext cx="10515600" cy="1325563"/>
          </a:xfrm>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endParaRPr kumimoji="1" lang="en-US" altLang="ja-JP" dirty="0" smtClean="0"/>
          </a:p>
          <a:p>
            <a:endParaRPr lang="en-US" altLang="ja-JP" dirty="0"/>
          </a:p>
          <a:p>
            <a:r>
              <a:rPr kumimoji="1" lang="en-US" altLang="ja-JP" dirty="0" smtClean="0"/>
              <a:t>3</a:t>
            </a:r>
            <a:r>
              <a:rPr kumimoji="1" lang="ja-JP" altLang="en-US" dirty="0" smtClean="0"/>
              <a:t>　主成分分析</a:t>
            </a:r>
            <a:r>
              <a:rPr lang="ja-JP" altLang="en-US" dirty="0" smtClean="0"/>
              <a:t>の復習</a:t>
            </a:r>
            <a:endParaRPr lang="en-US" altLang="ja-JP" dirty="0" smtClean="0"/>
          </a:p>
          <a:p>
            <a:r>
              <a:rPr kumimoji="1" lang="en-US" altLang="ja-JP" dirty="0" smtClean="0"/>
              <a:t>3.1</a:t>
            </a:r>
            <a:r>
              <a:rPr kumimoji="1" lang="ja-JP" altLang="en-US" dirty="0" smtClean="0"/>
              <a:t>　カーネル主成分</a:t>
            </a:r>
            <a:r>
              <a:rPr lang="ja-JP" altLang="en-US" dirty="0" smtClean="0"/>
              <a:t>分析</a:t>
            </a:r>
            <a:endParaRPr lang="en-US" altLang="ja-JP" dirty="0" smtClean="0"/>
          </a:p>
          <a:p>
            <a:r>
              <a:rPr kumimoji="1" lang="en-US" altLang="ja-JP" dirty="0" smtClean="0"/>
              <a:t>3.2</a:t>
            </a:r>
            <a:r>
              <a:rPr kumimoji="1" lang="ja-JP" altLang="en-US" dirty="0" smtClean="0"/>
              <a:t>　次元圧縮とデータ依存カーネル</a:t>
            </a:r>
            <a:endParaRPr kumimoji="1" lang="en-US" altLang="ja-JP" dirty="0" smtClean="0"/>
          </a:p>
          <a:p>
            <a:endParaRPr kumimoji="1" lang="en-US" altLang="ja-JP" dirty="0" smtClean="0"/>
          </a:p>
        </p:txBody>
      </p:sp>
    </p:spTree>
    <p:extLst>
      <p:ext uri="{BB962C8B-B14F-4D97-AF65-F5344CB8AC3E}">
        <p14:creationId xmlns:p14="http://schemas.microsoft.com/office/powerpoint/2010/main" val="38263970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862885" y="900673"/>
            <a:ext cx="6181859" cy="523220"/>
          </a:xfrm>
          <a:prstGeom prst="rect">
            <a:avLst/>
          </a:prstGeom>
          <a:noFill/>
        </p:spPr>
        <p:txBody>
          <a:bodyPr wrap="square" rtlCol="0">
            <a:spAutoFit/>
          </a:bodyPr>
          <a:lstStyle/>
          <a:p>
            <a:r>
              <a:rPr kumimoji="1" lang="ja-JP" altLang="en-US" sz="2800" dirty="0" smtClean="0"/>
              <a:t>よってサンプル分散は</a:t>
            </a:r>
            <a:endParaRPr kumimoji="1" lang="ja-JP" altLang="en-US" sz="2800" dirty="0"/>
          </a:p>
        </p:txBody>
      </p:sp>
      <p:pic>
        <p:nvPicPr>
          <p:cNvPr id="5" name="図 4"/>
          <p:cNvPicPr>
            <a:picLocks noChangeAspect="1"/>
          </p:cNvPicPr>
          <p:nvPr/>
        </p:nvPicPr>
        <p:blipFill>
          <a:blip r:embed="rId2"/>
          <a:stretch>
            <a:fillRect/>
          </a:stretch>
        </p:blipFill>
        <p:spPr>
          <a:xfrm>
            <a:off x="1711095" y="1709988"/>
            <a:ext cx="4384904" cy="999816"/>
          </a:xfrm>
          <a:prstGeom prst="rect">
            <a:avLst/>
          </a:prstGeom>
        </p:spPr>
      </p:pic>
      <p:pic>
        <p:nvPicPr>
          <p:cNvPr id="6" name="図 5"/>
          <p:cNvPicPr>
            <a:picLocks noChangeAspect="1"/>
          </p:cNvPicPr>
          <p:nvPr/>
        </p:nvPicPr>
        <p:blipFill>
          <a:blip r:embed="rId3"/>
          <a:stretch>
            <a:fillRect/>
          </a:stretch>
        </p:blipFill>
        <p:spPr>
          <a:xfrm>
            <a:off x="6723824" y="1709988"/>
            <a:ext cx="3056632" cy="1126128"/>
          </a:xfrm>
          <a:prstGeom prst="rect">
            <a:avLst/>
          </a:prstGeom>
        </p:spPr>
      </p:pic>
      <p:sp>
        <p:nvSpPr>
          <p:cNvPr id="7" name="テキスト ボックス 6"/>
          <p:cNvSpPr txBox="1"/>
          <p:nvPr/>
        </p:nvSpPr>
        <p:spPr>
          <a:xfrm>
            <a:off x="862885" y="3219737"/>
            <a:ext cx="4237149" cy="523220"/>
          </a:xfrm>
          <a:prstGeom prst="rect">
            <a:avLst/>
          </a:prstGeom>
          <a:noFill/>
        </p:spPr>
        <p:txBody>
          <a:bodyPr wrap="square" rtlCol="0">
            <a:spAutoFit/>
          </a:bodyPr>
          <a:lstStyle/>
          <a:p>
            <a:r>
              <a:rPr kumimoji="1" lang="ja-JP" altLang="en-US" sz="2800" dirty="0" smtClean="0"/>
              <a:t>となるので、最終的に</a:t>
            </a:r>
            <a:endParaRPr kumimoji="1" lang="ja-JP" altLang="en-US" sz="2800" dirty="0"/>
          </a:p>
        </p:txBody>
      </p:sp>
      <p:pic>
        <p:nvPicPr>
          <p:cNvPr id="8" name="図 7"/>
          <p:cNvPicPr>
            <a:picLocks noChangeAspect="1"/>
          </p:cNvPicPr>
          <p:nvPr/>
        </p:nvPicPr>
        <p:blipFill>
          <a:blip r:embed="rId4"/>
          <a:stretch>
            <a:fillRect/>
          </a:stretch>
        </p:blipFill>
        <p:spPr>
          <a:xfrm>
            <a:off x="4785718" y="4090328"/>
            <a:ext cx="2620561" cy="748732"/>
          </a:xfrm>
          <a:prstGeom prst="rect">
            <a:avLst/>
          </a:prstGeom>
        </p:spPr>
      </p:pic>
      <p:sp>
        <p:nvSpPr>
          <p:cNvPr id="9" name="テキスト ボックス 8"/>
          <p:cNvSpPr txBox="1"/>
          <p:nvPr/>
        </p:nvSpPr>
        <p:spPr>
          <a:xfrm>
            <a:off x="2778539" y="5186432"/>
            <a:ext cx="6634920" cy="523220"/>
          </a:xfrm>
          <a:prstGeom prst="rect">
            <a:avLst/>
          </a:prstGeom>
          <a:noFill/>
        </p:spPr>
        <p:txBody>
          <a:bodyPr wrap="square" rtlCol="0">
            <a:spAutoFit/>
          </a:bodyPr>
          <a:lstStyle/>
          <a:p>
            <a:r>
              <a:rPr kumimoji="1" lang="ja-JP" altLang="en-US" sz="2800" dirty="0" smtClean="0"/>
              <a:t>という固有値問題を解くことに帰着される</a:t>
            </a:r>
            <a:endParaRPr kumimoji="1" lang="ja-JP" altLang="en-US" sz="2800" dirty="0"/>
          </a:p>
        </p:txBody>
      </p:sp>
    </p:spTree>
    <p:extLst>
      <p:ext uri="{BB962C8B-B14F-4D97-AF65-F5344CB8AC3E}">
        <p14:creationId xmlns:p14="http://schemas.microsoft.com/office/powerpoint/2010/main" val="1345727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1707600" y="3045023"/>
            <a:ext cx="2168941" cy="619698"/>
          </a:xfrm>
          <a:prstGeom prst="rect">
            <a:avLst/>
          </a:prstGeom>
        </p:spPr>
      </p:pic>
      <p:pic>
        <p:nvPicPr>
          <p:cNvPr id="6" name="図 5"/>
          <p:cNvPicPr>
            <a:picLocks noChangeAspect="1"/>
          </p:cNvPicPr>
          <p:nvPr/>
        </p:nvPicPr>
        <p:blipFill>
          <a:blip r:embed="rId3"/>
          <a:stretch>
            <a:fillRect/>
          </a:stretch>
        </p:blipFill>
        <p:spPr>
          <a:xfrm>
            <a:off x="4106214" y="1707254"/>
            <a:ext cx="3258355" cy="764715"/>
          </a:xfrm>
          <a:prstGeom prst="rect">
            <a:avLst/>
          </a:prstGeom>
        </p:spPr>
      </p:pic>
      <p:sp>
        <p:nvSpPr>
          <p:cNvPr id="4" name="テキスト ボックス 3"/>
          <p:cNvSpPr txBox="1"/>
          <p:nvPr/>
        </p:nvSpPr>
        <p:spPr>
          <a:xfrm>
            <a:off x="3404315" y="708730"/>
            <a:ext cx="5306096" cy="584775"/>
          </a:xfrm>
          <a:prstGeom prst="rect">
            <a:avLst/>
          </a:prstGeom>
          <a:noFill/>
        </p:spPr>
        <p:txBody>
          <a:bodyPr wrap="square" rtlCol="0">
            <a:spAutoFit/>
          </a:bodyPr>
          <a:lstStyle/>
          <a:p>
            <a:pPr algn="ctr"/>
            <a:r>
              <a:rPr kumimoji="1" lang="ja-JP" altLang="en-US" sz="3200" dirty="0" smtClean="0"/>
              <a:t>カーネル主成分分析のまとめ</a:t>
            </a:r>
            <a:endParaRPr kumimoji="1" lang="ja-JP" altLang="en-US" sz="3200" dirty="0"/>
          </a:p>
        </p:txBody>
      </p:sp>
      <p:sp>
        <p:nvSpPr>
          <p:cNvPr id="5" name="テキスト ボックス 4"/>
          <p:cNvSpPr txBox="1"/>
          <p:nvPr/>
        </p:nvSpPr>
        <p:spPr>
          <a:xfrm>
            <a:off x="1324377" y="1842943"/>
            <a:ext cx="9543246" cy="523220"/>
          </a:xfrm>
          <a:prstGeom prst="rect">
            <a:avLst/>
          </a:prstGeom>
          <a:noFill/>
        </p:spPr>
        <p:txBody>
          <a:bodyPr wrap="square" rtlCol="0">
            <a:spAutoFit/>
          </a:bodyPr>
          <a:lstStyle/>
          <a:p>
            <a:r>
              <a:rPr kumimoji="1" lang="en-US" altLang="ja-JP" sz="2800" dirty="0" smtClean="0"/>
              <a:t>[1]</a:t>
            </a:r>
            <a:r>
              <a:rPr kumimoji="1" lang="ja-JP" altLang="en-US" sz="2800" dirty="0" smtClean="0"/>
              <a:t>データ点の集合　　　　　　　　　　　　　からグラム行列</a:t>
            </a:r>
            <a:r>
              <a:rPr kumimoji="1" lang="en-US" altLang="ja-JP" sz="2800" dirty="0" smtClean="0"/>
              <a:t>K</a:t>
            </a:r>
            <a:r>
              <a:rPr lang="ja-JP" altLang="en-US" sz="2800" dirty="0" smtClean="0"/>
              <a:t>を作る</a:t>
            </a:r>
            <a:endParaRPr kumimoji="1" lang="ja-JP" altLang="en-US" sz="2800" dirty="0"/>
          </a:p>
        </p:txBody>
      </p:sp>
      <p:sp>
        <p:nvSpPr>
          <p:cNvPr id="7" name="テキスト ボックス 6"/>
          <p:cNvSpPr txBox="1"/>
          <p:nvPr/>
        </p:nvSpPr>
        <p:spPr>
          <a:xfrm>
            <a:off x="1324377" y="3060044"/>
            <a:ext cx="9401577" cy="523220"/>
          </a:xfrm>
          <a:prstGeom prst="rect">
            <a:avLst/>
          </a:prstGeom>
          <a:noFill/>
        </p:spPr>
        <p:txBody>
          <a:bodyPr wrap="square" rtlCol="0">
            <a:spAutoFit/>
          </a:bodyPr>
          <a:lstStyle/>
          <a:p>
            <a:r>
              <a:rPr kumimoji="1" lang="en-US" altLang="ja-JP" sz="2800" dirty="0" smtClean="0"/>
              <a:t>[2]                         </a:t>
            </a:r>
            <a:r>
              <a:rPr kumimoji="1" lang="ja-JP" altLang="en-US" sz="2800" dirty="0" smtClean="0"/>
              <a:t>という固有値問題を解く</a:t>
            </a:r>
            <a:endParaRPr kumimoji="1" lang="ja-JP" altLang="en-US" sz="2800" dirty="0"/>
          </a:p>
        </p:txBody>
      </p:sp>
      <p:sp>
        <p:nvSpPr>
          <p:cNvPr id="8" name="テキスト ボックス 7"/>
          <p:cNvSpPr txBox="1"/>
          <p:nvPr/>
        </p:nvSpPr>
        <p:spPr>
          <a:xfrm>
            <a:off x="1324377" y="4212932"/>
            <a:ext cx="9053849" cy="523220"/>
          </a:xfrm>
          <a:prstGeom prst="rect">
            <a:avLst/>
          </a:prstGeom>
          <a:noFill/>
        </p:spPr>
        <p:txBody>
          <a:bodyPr wrap="square" rtlCol="0">
            <a:spAutoFit/>
          </a:bodyPr>
          <a:lstStyle/>
          <a:p>
            <a:r>
              <a:rPr kumimoji="1" lang="en-US" altLang="ja-JP" sz="2800" dirty="0" smtClean="0"/>
              <a:t>[3]</a:t>
            </a:r>
            <a:r>
              <a:rPr kumimoji="1" lang="ja-JP" altLang="en-US" sz="2800" dirty="0" smtClean="0"/>
              <a:t>固有値に対応する固有ベクトルを取ってきて射影する</a:t>
            </a:r>
            <a:endParaRPr kumimoji="1" lang="ja-JP" altLang="en-US" sz="2800" dirty="0"/>
          </a:p>
        </p:txBody>
      </p:sp>
    </p:spTree>
    <p:extLst>
      <p:ext uri="{BB962C8B-B14F-4D97-AF65-F5344CB8AC3E}">
        <p14:creationId xmlns:p14="http://schemas.microsoft.com/office/powerpoint/2010/main" val="12967103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815662" y="463639"/>
            <a:ext cx="10560676" cy="1815882"/>
          </a:xfrm>
          <a:prstGeom prst="rect">
            <a:avLst/>
          </a:prstGeom>
          <a:noFill/>
        </p:spPr>
        <p:txBody>
          <a:bodyPr wrap="square" rtlCol="0">
            <a:spAutoFit/>
          </a:bodyPr>
          <a:lstStyle/>
          <a:p>
            <a:r>
              <a:rPr kumimoji="1" lang="ja-JP" altLang="en-US" sz="2800" dirty="0" smtClean="0"/>
              <a:t>カーネル主成分分析は特徴ベクトルの世界で分散や二乗誤差を</a:t>
            </a:r>
            <a:r>
              <a:rPr lang="ja-JP" altLang="en-US" sz="2800" dirty="0" smtClean="0"/>
              <a:t>計算しているので</a:t>
            </a:r>
            <a:r>
              <a:rPr lang="ja-JP" altLang="en-US" sz="2800" dirty="0"/>
              <a:t>特徴ベクトルの選び方（＝カーネル関数の選び方）に</a:t>
            </a:r>
            <a:r>
              <a:rPr lang="ja-JP" altLang="en-US" sz="2800" dirty="0" smtClean="0"/>
              <a:t>よって</a:t>
            </a:r>
            <a:r>
              <a:rPr lang="ja-JP" altLang="en-US" sz="2800" dirty="0"/>
              <a:t>結果が変化してしまう</a:t>
            </a:r>
          </a:p>
          <a:p>
            <a:pPr algn="ctr"/>
            <a:endParaRPr kumimoji="1" lang="ja-JP" altLang="en-US" sz="2800" dirty="0"/>
          </a:p>
        </p:txBody>
      </p:sp>
      <p:pic>
        <p:nvPicPr>
          <p:cNvPr id="8" name="図 7"/>
          <p:cNvPicPr>
            <a:picLocks noChangeAspect="1"/>
          </p:cNvPicPr>
          <p:nvPr/>
        </p:nvPicPr>
        <p:blipFill>
          <a:blip r:embed="rId2"/>
          <a:stretch>
            <a:fillRect/>
          </a:stretch>
        </p:blipFill>
        <p:spPr>
          <a:xfrm rot="16200000">
            <a:off x="3888287" y="888642"/>
            <a:ext cx="4415425" cy="6858000"/>
          </a:xfrm>
          <a:prstGeom prst="rect">
            <a:avLst/>
          </a:prstGeom>
        </p:spPr>
      </p:pic>
    </p:spTree>
    <p:extLst>
      <p:ext uri="{BB962C8B-B14F-4D97-AF65-F5344CB8AC3E}">
        <p14:creationId xmlns:p14="http://schemas.microsoft.com/office/powerpoint/2010/main" val="12989050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800896" y="1429554"/>
            <a:ext cx="8590208" cy="523220"/>
          </a:xfrm>
          <a:prstGeom prst="rect">
            <a:avLst/>
          </a:prstGeom>
          <a:noFill/>
        </p:spPr>
        <p:txBody>
          <a:bodyPr wrap="square" rtlCol="0">
            <a:spAutoFit/>
          </a:bodyPr>
          <a:lstStyle/>
          <a:p>
            <a:pPr algn="ctr"/>
            <a:r>
              <a:rPr kumimoji="1" lang="ja-JP" altLang="en-US" sz="2800" dirty="0" smtClean="0"/>
              <a:t>今まではカーネル関数がデータと無関係に決まっていた</a:t>
            </a:r>
            <a:endParaRPr kumimoji="1" lang="ja-JP" altLang="en-US" sz="2800" dirty="0"/>
          </a:p>
        </p:txBody>
      </p:sp>
      <p:sp>
        <p:nvSpPr>
          <p:cNvPr id="6" name="下矢印 5"/>
          <p:cNvSpPr/>
          <p:nvPr/>
        </p:nvSpPr>
        <p:spPr>
          <a:xfrm>
            <a:off x="5696755" y="2457457"/>
            <a:ext cx="798490" cy="1043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483476" y="4005330"/>
            <a:ext cx="7225048" cy="523220"/>
          </a:xfrm>
          <a:prstGeom prst="rect">
            <a:avLst/>
          </a:prstGeom>
          <a:noFill/>
        </p:spPr>
        <p:txBody>
          <a:bodyPr wrap="square" rtlCol="0">
            <a:spAutoFit/>
          </a:bodyPr>
          <a:lstStyle/>
          <a:p>
            <a:pPr algn="ctr"/>
            <a:r>
              <a:rPr kumimoji="1" lang="ja-JP" altLang="en-US" sz="2800" dirty="0" smtClean="0"/>
              <a:t>今度は関数をデータに応じて変えてしまおう！</a:t>
            </a:r>
            <a:endParaRPr kumimoji="1" lang="ja-JP" altLang="en-US" sz="2800" dirty="0"/>
          </a:p>
        </p:txBody>
      </p:sp>
    </p:spTree>
    <p:extLst>
      <p:ext uri="{BB962C8B-B14F-4D97-AF65-F5344CB8AC3E}">
        <p14:creationId xmlns:p14="http://schemas.microsoft.com/office/powerpoint/2010/main" val="16367664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7031" y="617632"/>
            <a:ext cx="8937938" cy="523220"/>
          </a:xfrm>
          <a:prstGeom prst="rect">
            <a:avLst/>
          </a:prstGeom>
          <a:noFill/>
        </p:spPr>
        <p:txBody>
          <a:bodyPr wrap="square" rtlCol="0">
            <a:spAutoFit/>
          </a:bodyPr>
          <a:lstStyle/>
          <a:p>
            <a:pPr algn="ctr"/>
            <a:r>
              <a:rPr lang="ja-JP" altLang="en-US" sz="2800" dirty="0" smtClean="0"/>
              <a:t>正定値行列とカーネル関数の等価性</a:t>
            </a:r>
            <a:endParaRPr kumimoji="1" lang="ja-JP" altLang="en-US" sz="2800" dirty="0"/>
          </a:p>
        </p:txBody>
      </p:sp>
      <p:sp>
        <p:nvSpPr>
          <p:cNvPr id="5" name="テキスト ボックス 4"/>
          <p:cNvSpPr txBox="1"/>
          <p:nvPr/>
        </p:nvSpPr>
        <p:spPr>
          <a:xfrm>
            <a:off x="1781578" y="1635638"/>
            <a:ext cx="8628844" cy="1384995"/>
          </a:xfrm>
          <a:prstGeom prst="rect">
            <a:avLst/>
          </a:prstGeom>
          <a:noFill/>
        </p:spPr>
        <p:txBody>
          <a:bodyPr wrap="square" rtlCol="0">
            <a:spAutoFit/>
          </a:bodyPr>
          <a:lstStyle/>
          <a:p>
            <a:r>
              <a:rPr kumimoji="1" lang="ja-JP" altLang="en-US" sz="2800" dirty="0" smtClean="0"/>
              <a:t>サンプルと同じサイズの任意の行列</a:t>
            </a:r>
            <a:r>
              <a:rPr kumimoji="1" lang="en-US" altLang="ja-JP" sz="2800" dirty="0" smtClean="0"/>
              <a:t>K</a:t>
            </a:r>
            <a:r>
              <a:rPr kumimoji="1" lang="ja-JP" altLang="en-US" sz="2800" dirty="0" smtClean="0"/>
              <a:t>が与えられたとき、特徴ベクトルが存在し、それに対応するカーネル関数の定めるグラム行列が</a:t>
            </a:r>
            <a:r>
              <a:rPr kumimoji="1" lang="en-US" altLang="ja-JP" sz="2800" dirty="0" smtClean="0"/>
              <a:t>K</a:t>
            </a:r>
            <a:r>
              <a:rPr kumimoji="1" lang="ja-JP" altLang="en-US" sz="2800" dirty="0" smtClean="0"/>
              <a:t>になる</a:t>
            </a:r>
            <a:endParaRPr kumimoji="1" lang="ja-JP" altLang="en-US" sz="2800" dirty="0"/>
          </a:p>
        </p:txBody>
      </p:sp>
      <p:sp>
        <p:nvSpPr>
          <p:cNvPr id="6" name="下矢印 5"/>
          <p:cNvSpPr/>
          <p:nvPr/>
        </p:nvSpPr>
        <p:spPr>
          <a:xfrm>
            <a:off x="5709634" y="3261843"/>
            <a:ext cx="772732" cy="10303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786129" y="4533363"/>
            <a:ext cx="6619741" cy="954107"/>
          </a:xfrm>
          <a:prstGeom prst="rect">
            <a:avLst/>
          </a:prstGeom>
          <a:noFill/>
        </p:spPr>
        <p:txBody>
          <a:bodyPr wrap="square" rtlCol="0">
            <a:spAutoFit/>
          </a:bodyPr>
          <a:lstStyle/>
          <a:p>
            <a:r>
              <a:rPr kumimoji="1" lang="ja-JP" altLang="en-US" sz="2800" dirty="0" smtClean="0"/>
              <a:t>データに応じて自分で正定値行列を設計することが可能！</a:t>
            </a:r>
            <a:endParaRPr kumimoji="1" lang="ja-JP" altLang="en-US" sz="2800" dirty="0"/>
          </a:p>
        </p:txBody>
      </p:sp>
      <p:sp>
        <p:nvSpPr>
          <p:cNvPr id="8" name="テキスト ボックス 7"/>
          <p:cNvSpPr txBox="1"/>
          <p:nvPr/>
        </p:nvSpPr>
        <p:spPr>
          <a:xfrm>
            <a:off x="5834131" y="5487470"/>
            <a:ext cx="8667481" cy="461665"/>
          </a:xfrm>
          <a:prstGeom prst="rect">
            <a:avLst/>
          </a:prstGeom>
          <a:noFill/>
        </p:spPr>
        <p:txBody>
          <a:bodyPr wrap="square" rtlCol="0">
            <a:spAutoFit/>
          </a:bodyPr>
          <a:lstStyle/>
          <a:p>
            <a:r>
              <a:rPr lang="ja-JP" altLang="en-US" sz="2400" dirty="0"/>
              <a:t>（</a:t>
            </a:r>
            <a:r>
              <a:rPr kumimoji="1" lang="ja-JP" altLang="en-US" sz="2400" dirty="0" smtClean="0"/>
              <a:t>詳しい説明は</a:t>
            </a:r>
            <a:r>
              <a:rPr kumimoji="1" lang="en-US" altLang="ja-JP" sz="2400" dirty="0" smtClean="0"/>
              <a:t>6</a:t>
            </a:r>
            <a:r>
              <a:rPr kumimoji="1" lang="ja-JP" altLang="en-US" sz="2400" dirty="0" smtClean="0"/>
              <a:t>章で）</a:t>
            </a:r>
            <a:endParaRPr kumimoji="1" lang="ja-JP" altLang="en-US" sz="2400" dirty="0"/>
          </a:p>
        </p:txBody>
      </p:sp>
    </p:spTree>
    <p:extLst>
      <p:ext uri="{BB962C8B-B14F-4D97-AF65-F5344CB8AC3E}">
        <p14:creationId xmlns:p14="http://schemas.microsoft.com/office/powerpoint/2010/main" val="2048095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519707" y="592428"/>
            <a:ext cx="8770513" cy="523220"/>
          </a:xfrm>
          <a:prstGeom prst="rect">
            <a:avLst/>
          </a:prstGeom>
          <a:noFill/>
        </p:spPr>
        <p:txBody>
          <a:bodyPr wrap="square" rtlCol="0">
            <a:spAutoFit/>
          </a:bodyPr>
          <a:lstStyle/>
          <a:p>
            <a:pPr algn="ctr"/>
            <a:r>
              <a:rPr kumimoji="1" lang="ja-JP" altLang="en-US" sz="2800" dirty="0" smtClean="0"/>
              <a:t>類似度と正定値行列</a:t>
            </a:r>
            <a:endParaRPr kumimoji="1" lang="ja-JP" altLang="en-US" sz="2800" dirty="0"/>
          </a:p>
        </p:txBody>
      </p:sp>
      <p:sp>
        <p:nvSpPr>
          <p:cNvPr id="6" name="テキスト ボックス 5"/>
          <p:cNvSpPr txBox="1"/>
          <p:nvPr/>
        </p:nvSpPr>
        <p:spPr>
          <a:xfrm>
            <a:off x="1337257" y="1455314"/>
            <a:ext cx="9517487" cy="3539430"/>
          </a:xfrm>
          <a:prstGeom prst="rect">
            <a:avLst/>
          </a:prstGeom>
          <a:noFill/>
        </p:spPr>
        <p:txBody>
          <a:bodyPr wrap="square" rtlCol="0">
            <a:spAutoFit/>
          </a:bodyPr>
          <a:lstStyle/>
          <a:p>
            <a:r>
              <a:rPr kumimoji="1" lang="en-US" altLang="ja-JP" sz="2800" dirty="0" smtClean="0"/>
              <a:t>2</a:t>
            </a:r>
            <a:r>
              <a:rPr kumimoji="1" lang="ja-JP" altLang="en-US" sz="2800" dirty="0" smtClean="0"/>
              <a:t>章でも述べた通りカーネル関数は特徴ベクトルの内積として定義されているので、特徴ベクトル同士の類似度・近さを表していると考えることができる</a:t>
            </a:r>
            <a:endParaRPr kumimoji="1" lang="en-US" altLang="ja-JP" sz="2800" dirty="0" smtClean="0"/>
          </a:p>
          <a:p>
            <a:endParaRPr lang="en-US" altLang="ja-JP" sz="2800" dirty="0"/>
          </a:p>
          <a:p>
            <a:r>
              <a:rPr kumimoji="1" lang="ja-JP" altLang="en-US" sz="2800" dirty="0" smtClean="0"/>
              <a:t>科学実験や社会調査などによって類似度を測定するようなアプリケーションでは、サンプル同士の類似度が直接与えられることもあるので、これを用いて</a:t>
            </a:r>
            <a:r>
              <a:rPr lang="ja-JP" altLang="en-US" sz="2800" dirty="0" smtClean="0"/>
              <a:t>カーネル関数を使うことができる</a:t>
            </a:r>
            <a:endParaRPr lang="en-US" altLang="ja-JP" sz="2800" dirty="0" smtClean="0"/>
          </a:p>
          <a:p>
            <a:endParaRPr kumimoji="1" lang="ja-JP" altLang="en-US" sz="2800" dirty="0"/>
          </a:p>
        </p:txBody>
      </p:sp>
      <p:sp>
        <p:nvSpPr>
          <p:cNvPr id="8" name="テキスト ボックス 7"/>
          <p:cNvSpPr txBox="1"/>
          <p:nvPr/>
        </p:nvSpPr>
        <p:spPr>
          <a:xfrm>
            <a:off x="7456867" y="4994744"/>
            <a:ext cx="3940936" cy="461665"/>
          </a:xfrm>
          <a:prstGeom prst="rect">
            <a:avLst/>
          </a:prstGeom>
          <a:noFill/>
        </p:spPr>
        <p:txBody>
          <a:bodyPr wrap="square" rtlCol="0">
            <a:spAutoFit/>
          </a:bodyPr>
          <a:lstStyle/>
          <a:p>
            <a:r>
              <a:rPr kumimoji="1" lang="ja-JP" altLang="en-US" sz="2400" dirty="0" smtClean="0"/>
              <a:t>（詳しい説明は</a:t>
            </a:r>
            <a:r>
              <a:rPr kumimoji="1" lang="en-US" altLang="ja-JP" sz="2400" dirty="0" smtClean="0"/>
              <a:t>5</a:t>
            </a:r>
            <a:r>
              <a:rPr kumimoji="1" lang="ja-JP" altLang="en-US" sz="2400" dirty="0" smtClean="0"/>
              <a:t>章で）</a:t>
            </a:r>
            <a:endParaRPr kumimoji="1" lang="ja-JP" altLang="en-US" sz="2400" dirty="0"/>
          </a:p>
        </p:txBody>
      </p:sp>
    </p:spTree>
    <p:extLst>
      <p:ext uri="{BB962C8B-B14F-4D97-AF65-F5344CB8AC3E}">
        <p14:creationId xmlns:p14="http://schemas.microsoft.com/office/powerpoint/2010/main" val="1246410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26276" y="3000777"/>
            <a:ext cx="8139448" cy="584775"/>
          </a:xfrm>
          <a:prstGeom prst="rect">
            <a:avLst/>
          </a:prstGeom>
          <a:noFill/>
        </p:spPr>
        <p:txBody>
          <a:bodyPr wrap="square" rtlCol="0">
            <a:spAutoFit/>
          </a:bodyPr>
          <a:lstStyle/>
          <a:p>
            <a:pPr algn="ctr"/>
            <a:r>
              <a:rPr kumimoji="1" lang="en-US" altLang="ja-JP" sz="3200" dirty="0" smtClean="0"/>
              <a:t>3.2</a:t>
            </a:r>
            <a:r>
              <a:rPr kumimoji="1" lang="ja-JP" altLang="en-US" sz="3200" dirty="0" smtClean="0"/>
              <a:t>　次元圧縮とデータ依存カーネル</a:t>
            </a:r>
            <a:endParaRPr kumimoji="1" lang="ja-JP" altLang="en-US" sz="3200" dirty="0"/>
          </a:p>
        </p:txBody>
      </p:sp>
    </p:spTree>
    <p:extLst>
      <p:ext uri="{BB962C8B-B14F-4D97-AF65-F5344CB8AC3E}">
        <p14:creationId xmlns:p14="http://schemas.microsoft.com/office/powerpoint/2010/main" val="730626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380445" y="515155"/>
            <a:ext cx="7431110" cy="2246769"/>
          </a:xfrm>
          <a:prstGeom prst="rect">
            <a:avLst/>
          </a:prstGeom>
          <a:noFill/>
        </p:spPr>
        <p:txBody>
          <a:bodyPr wrap="square" rtlCol="0">
            <a:spAutoFit/>
          </a:bodyPr>
          <a:lstStyle/>
          <a:p>
            <a:pPr algn="ctr"/>
            <a:r>
              <a:rPr kumimoji="1" lang="ja-JP" altLang="en-US" sz="2800" dirty="0" smtClean="0"/>
              <a:t>グラム行列とグラフ構造</a:t>
            </a:r>
            <a:endParaRPr kumimoji="1" lang="en-US" altLang="ja-JP" sz="2800" dirty="0" smtClean="0"/>
          </a:p>
          <a:p>
            <a:endParaRPr lang="en-US" altLang="ja-JP" sz="2800" dirty="0" smtClean="0"/>
          </a:p>
          <a:p>
            <a:r>
              <a:rPr lang="ja-JP" altLang="en-US" sz="2800" dirty="0" smtClean="0"/>
              <a:t>サンプルデータをグラフの頂点に、カーネル関数は</a:t>
            </a:r>
            <a:r>
              <a:rPr lang="en-US" altLang="ja-JP" sz="2800" dirty="0" smtClean="0"/>
              <a:t>2</a:t>
            </a:r>
            <a:r>
              <a:rPr lang="ja-JP" altLang="en-US" sz="2800" dirty="0" err="1" smtClean="0"/>
              <a:t>つの</a:t>
            </a:r>
            <a:r>
              <a:rPr lang="ja-JP" altLang="en-US" sz="2800" dirty="0" smtClean="0"/>
              <a:t>データ間から決まるので頂点と頂点を結ぶ枝と対応づける</a:t>
            </a:r>
            <a:endParaRPr kumimoji="1" lang="ja-JP" altLang="en-US" sz="2800" dirty="0"/>
          </a:p>
        </p:txBody>
      </p:sp>
      <p:pic>
        <p:nvPicPr>
          <p:cNvPr id="6" name="図 5"/>
          <p:cNvPicPr>
            <a:picLocks noChangeAspect="1"/>
          </p:cNvPicPr>
          <p:nvPr/>
        </p:nvPicPr>
        <p:blipFill>
          <a:blip r:embed="rId2"/>
          <a:stretch>
            <a:fillRect/>
          </a:stretch>
        </p:blipFill>
        <p:spPr>
          <a:xfrm rot="16200000">
            <a:off x="4096259" y="1136692"/>
            <a:ext cx="3999483" cy="7249947"/>
          </a:xfrm>
          <a:prstGeom prst="rect">
            <a:avLst/>
          </a:prstGeom>
        </p:spPr>
      </p:pic>
    </p:spTree>
    <p:extLst>
      <p:ext uri="{BB962C8B-B14F-4D97-AF65-F5344CB8AC3E}">
        <p14:creationId xmlns:p14="http://schemas.microsoft.com/office/powerpoint/2010/main" val="274921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4251399" y="4585003"/>
            <a:ext cx="784240" cy="663588"/>
          </a:xfrm>
          <a:prstGeom prst="rect">
            <a:avLst/>
          </a:prstGeom>
        </p:spPr>
      </p:pic>
      <p:sp>
        <p:nvSpPr>
          <p:cNvPr id="5" name="テキスト ボックス 4"/>
          <p:cNvSpPr txBox="1"/>
          <p:nvPr/>
        </p:nvSpPr>
        <p:spPr>
          <a:xfrm>
            <a:off x="1646350" y="643944"/>
            <a:ext cx="8899301" cy="584775"/>
          </a:xfrm>
          <a:prstGeom prst="rect">
            <a:avLst/>
          </a:prstGeom>
          <a:noFill/>
        </p:spPr>
        <p:txBody>
          <a:bodyPr wrap="square" rtlCol="0">
            <a:spAutoFit/>
          </a:bodyPr>
          <a:lstStyle/>
          <a:p>
            <a:pPr algn="ctr"/>
            <a:r>
              <a:rPr kumimoji="1" lang="en-US" altLang="ja-JP" sz="3200" dirty="0" smtClean="0"/>
              <a:t>(a)</a:t>
            </a:r>
            <a:r>
              <a:rPr kumimoji="1" lang="ja-JP" altLang="en-US" sz="3200" dirty="0" smtClean="0"/>
              <a:t>ラプラシアン固有マップ法</a:t>
            </a:r>
            <a:endParaRPr kumimoji="1" lang="ja-JP" altLang="en-US" sz="3200" dirty="0"/>
          </a:p>
        </p:txBody>
      </p:sp>
      <p:sp>
        <p:nvSpPr>
          <p:cNvPr id="7" name="テキスト ボックス 6"/>
          <p:cNvSpPr txBox="1"/>
          <p:nvPr/>
        </p:nvSpPr>
        <p:spPr>
          <a:xfrm>
            <a:off x="1453166" y="1607225"/>
            <a:ext cx="9285668" cy="3970318"/>
          </a:xfrm>
          <a:prstGeom prst="rect">
            <a:avLst/>
          </a:prstGeom>
          <a:noFill/>
        </p:spPr>
        <p:txBody>
          <a:bodyPr wrap="square" rtlCol="0">
            <a:spAutoFit/>
          </a:bodyPr>
          <a:lstStyle/>
          <a:p>
            <a:r>
              <a:rPr kumimoji="1" lang="ja-JP" altLang="en-US" sz="2800" dirty="0" smtClean="0"/>
              <a:t>サンプルに対応するグラフの枝に重みを付けることを考える。互いに近いデータは大きな重みを、遠いデータは小さな重みをとなるようにする。</a:t>
            </a:r>
            <a:endParaRPr kumimoji="1" lang="en-US" altLang="ja-JP" sz="2800" dirty="0" smtClean="0"/>
          </a:p>
          <a:p>
            <a:endParaRPr lang="en-US" altLang="ja-JP" sz="2800" dirty="0" smtClean="0"/>
          </a:p>
          <a:p>
            <a:r>
              <a:rPr lang="ja-JP" altLang="en-US" sz="2800" dirty="0" smtClean="0"/>
              <a:t>（例、データ空間が実数ベクトル空間ならガウスカーネルを重みとしてとれる）</a:t>
            </a:r>
            <a:endParaRPr lang="en-US" altLang="ja-JP" sz="2800" dirty="0" smtClean="0"/>
          </a:p>
          <a:p>
            <a:endParaRPr lang="en-US" altLang="ja-JP" sz="2800" dirty="0" smtClean="0"/>
          </a:p>
          <a:p>
            <a:r>
              <a:rPr lang="en-US" altLang="ja-JP" sz="2800" dirty="0" err="1" smtClean="0"/>
              <a:t>i</a:t>
            </a:r>
            <a:r>
              <a:rPr lang="ja-JP" altLang="en-US" sz="2800" dirty="0" smtClean="0"/>
              <a:t>と</a:t>
            </a:r>
            <a:r>
              <a:rPr lang="en-US" altLang="ja-JP" sz="2800" dirty="0" smtClean="0"/>
              <a:t>j</a:t>
            </a:r>
            <a:r>
              <a:rPr lang="ja-JP" altLang="en-US" sz="2800" dirty="0" smtClean="0"/>
              <a:t>を結ぶ枝の重み      を成分とする行列を</a:t>
            </a:r>
            <a:r>
              <a:rPr lang="en-US" altLang="ja-JP" sz="2800" dirty="0" smtClean="0"/>
              <a:t>K</a:t>
            </a:r>
            <a:r>
              <a:rPr lang="ja-JP" altLang="en-US" sz="2800" dirty="0" smtClean="0"/>
              <a:t>として、サンプルを</a:t>
            </a:r>
            <a:r>
              <a:rPr lang="en-US" altLang="ja-JP" sz="2800" dirty="0" smtClean="0"/>
              <a:t>1</a:t>
            </a:r>
            <a:r>
              <a:rPr lang="ja-JP" altLang="en-US" sz="2800" dirty="0" smtClean="0"/>
              <a:t>次元の値に縮約して表現することを考える</a:t>
            </a:r>
            <a:endParaRPr lang="en-US" altLang="ja-JP" sz="2800" dirty="0" smtClean="0"/>
          </a:p>
        </p:txBody>
      </p:sp>
    </p:spTree>
    <p:extLst>
      <p:ext uri="{BB962C8B-B14F-4D97-AF65-F5344CB8AC3E}">
        <p14:creationId xmlns:p14="http://schemas.microsoft.com/office/powerpoint/2010/main" val="20276033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1893219" y="5121470"/>
            <a:ext cx="569878" cy="646889"/>
          </a:xfrm>
          <a:prstGeom prst="rect">
            <a:avLst/>
          </a:prstGeom>
        </p:spPr>
      </p:pic>
      <p:pic>
        <p:nvPicPr>
          <p:cNvPr id="5" name="図 4"/>
          <p:cNvPicPr>
            <a:picLocks noChangeAspect="1"/>
          </p:cNvPicPr>
          <p:nvPr/>
        </p:nvPicPr>
        <p:blipFill>
          <a:blip r:embed="rId2"/>
          <a:stretch>
            <a:fillRect/>
          </a:stretch>
        </p:blipFill>
        <p:spPr>
          <a:xfrm>
            <a:off x="4242708" y="474328"/>
            <a:ext cx="555556" cy="630631"/>
          </a:xfrm>
          <a:prstGeom prst="rect">
            <a:avLst/>
          </a:prstGeom>
        </p:spPr>
      </p:pic>
      <p:sp>
        <p:nvSpPr>
          <p:cNvPr id="4" name="テキスト ボックス 3"/>
          <p:cNvSpPr txBox="1"/>
          <p:nvPr/>
        </p:nvSpPr>
        <p:spPr>
          <a:xfrm>
            <a:off x="991674" y="528034"/>
            <a:ext cx="9890973" cy="954107"/>
          </a:xfrm>
          <a:prstGeom prst="rect">
            <a:avLst/>
          </a:prstGeom>
          <a:noFill/>
        </p:spPr>
        <p:txBody>
          <a:bodyPr wrap="square" rtlCol="0">
            <a:spAutoFit/>
          </a:bodyPr>
          <a:lstStyle/>
          <a:p>
            <a:r>
              <a:rPr kumimoji="1" lang="en-US" altLang="ja-JP" sz="2800" dirty="0" err="1" smtClean="0"/>
              <a:t>i</a:t>
            </a:r>
            <a:r>
              <a:rPr kumimoji="1" lang="ja-JP" altLang="en-US" sz="2800" dirty="0" smtClean="0"/>
              <a:t>番目のサンプル表現　　を決めるためにデータ間の重み付きの差を小さくすることを考える、つまり</a:t>
            </a:r>
            <a:endParaRPr kumimoji="1" lang="ja-JP" altLang="en-US" sz="2800" dirty="0"/>
          </a:p>
        </p:txBody>
      </p:sp>
      <p:pic>
        <p:nvPicPr>
          <p:cNvPr id="6" name="図 5"/>
          <p:cNvPicPr>
            <a:picLocks noChangeAspect="1"/>
          </p:cNvPicPr>
          <p:nvPr/>
        </p:nvPicPr>
        <p:blipFill>
          <a:blip r:embed="rId3"/>
          <a:stretch>
            <a:fillRect/>
          </a:stretch>
        </p:blipFill>
        <p:spPr>
          <a:xfrm>
            <a:off x="3834087" y="1711458"/>
            <a:ext cx="3304363" cy="1031742"/>
          </a:xfrm>
          <a:prstGeom prst="rect">
            <a:avLst/>
          </a:prstGeom>
        </p:spPr>
      </p:pic>
      <p:sp>
        <p:nvSpPr>
          <p:cNvPr id="7" name="テキスト ボックス 6"/>
          <p:cNvSpPr txBox="1"/>
          <p:nvPr/>
        </p:nvSpPr>
        <p:spPr>
          <a:xfrm>
            <a:off x="991674" y="3168203"/>
            <a:ext cx="7907628" cy="523220"/>
          </a:xfrm>
          <a:prstGeom prst="rect">
            <a:avLst/>
          </a:prstGeom>
          <a:noFill/>
        </p:spPr>
        <p:txBody>
          <a:bodyPr wrap="square" rtlCol="0">
            <a:spAutoFit/>
          </a:bodyPr>
          <a:lstStyle/>
          <a:p>
            <a:r>
              <a:rPr kumimoji="1" lang="ja-JP" altLang="en-US" sz="2800" dirty="0" smtClean="0"/>
              <a:t>という</a:t>
            </a:r>
            <a:r>
              <a:rPr lang="ja-JP" altLang="en-US" sz="2800" dirty="0" smtClean="0"/>
              <a:t>問題を解く。</a:t>
            </a:r>
            <a:r>
              <a:rPr lang="en-US" altLang="ja-JP" sz="2800" dirty="0" smtClean="0"/>
              <a:t>2</a:t>
            </a:r>
            <a:r>
              <a:rPr lang="ja-JP" altLang="en-US" sz="2800" dirty="0" smtClean="0"/>
              <a:t>次形式で書いたものを</a:t>
            </a:r>
            <a:endParaRPr lang="en-US" altLang="ja-JP" sz="2800" dirty="0"/>
          </a:p>
        </p:txBody>
      </p:sp>
      <p:pic>
        <p:nvPicPr>
          <p:cNvPr id="8" name="図 7"/>
          <p:cNvPicPr>
            <a:picLocks noChangeAspect="1"/>
          </p:cNvPicPr>
          <p:nvPr/>
        </p:nvPicPr>
        <p:blipFill>
          <a:blip r:embed="rId4"/>
          <a:stretch>
            <a:fillRect/>
          </a:stretch>
        </p:blipFill>
        <p:spPr>
          <a:xfrm>
            <a:off x="3834087" y="4076880"/>
            <a:ext cx="3416719" cy="848447"/>
          </a:xfrm>
          <a:prstGeom prst="rect">
            <a:avLst/>
          </a:prstGeom>
        </p:spPr>
      </p:pic>
      <p:sp>
        <p:nvSpPr>
          <p:cNvPr id="9" name="テキスト ボックス 8"/>
          <p:cNvSpPr txBox="1"/>
          <p:nvPr/>
        </p:nvSpPr>
        <p:spPr>
          <a:xfrm>
            <a:off x="991673" y="5183304"/>
            <a:ext cx="7817475" cy="954107"/>
          </a:xfrm>
          <a:prstGeom prst="rect">
            <a:avLst/>
          </a:prstGeom>
          <a:noFill/>
        </p:spPr>
        <p:txBody>
          <a:bodyPr wrap="square" rtlCol="0">
            <a:spAutoFit/>
          </a:bodyPr>
          <a:lstStyle/>
          <a:p>
            <a:r>
              <a:rPr kumimoji="1" lang="ja-JP" altLang="en-US" sz="2800" dirty="0" smtClean="0"/>
              <a:t>とおく。</a:t>
            </a:r>
            <a:r>
              <a:rPr lang="ja-JP" altLang="en-US" sz="2800" dirty="0" smtClean="0"/>
              <a:t>　</a:t>
            </a:r>
            <a:r>
              <a:rPr kumimoji="1" lang="ja-JP" altLang="en-US" sz="2800" dirty="0" smtClean="0"/>
              <a:t>の自由度を</a:t>
            </a:r>
            <a:r>
              <a:rPr lang="ja-JP" altLang="en-US" sz="2800" dirty="0"/>
              <a:t>除</a:t>
            </a:r>
            <a:r>
              <a:rPr lang="ja-JP" altLang="en-US" sz="2800" dirty="0" smtClean="0"/>
              <a:t>くために以下の制約を行う</a:t>
            </a:r>
            <a:endParaRPr lang="en-US" altLang="ja-JP" sz="2800" dirty="0" smtClean="0"/>
          </a:p>
          <a:p>
            <a:endParaRPr kumimoji="1" lang="ja-JP" altLang="en-US" sz="2800" dirty="0"/>
          </a:p>
        </p:txBody>
      </p:sp>
      <p:pic>
        <p:nvPicPr>
          <p:cNvPr id="11" name="図 10"/>
          <p:cNvPicPr>
            <a:picLocks noChangeAspect="1"/>
          </p:cNvPicPr>
          <p:nvPr/>
        </p:nvPicPr>
        <p:blipFill>
          <a:blip r:embed="rId5"/>
          <a:stretch>
            <a:fillRect/>
          </a:stretch>
        </p:blipFill>
        <p:spPr>
          <a:xfrm>
            <a:off x="5053162" y="5706524"/>
            <a:ext cx="2085288" cy="755301"/>
          </a:xfrm>
          <a:prstGeom prst="rect">
            <a:avLst/>
          </a:prstGeom>
        </p:spPr>
      </p:pic>
    </p:spTree>
    <p:extLst>
      <p:ext uri="{BB962C8B-B14F-4D97-AF65-F5344CB8AC3E}">
        <p14:creationId xmlns:p14="http://schemas.microsoft.com/office/powerpoint/2010/main" val="1663873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766219"/>
            <a:ext cx="10515600" cy="1325563"/>
          </a:xfrm>
        </p:spPr>
        <p:txBody>
          <a:bodyPr/>
          <a:lstStyle/>
          <a:p>
            <a:r>
              <a:rPr lang="ja-JP" altLang="en-US" dirty="0" smtClean="0"/>
              <a:t>                      ３</a:t>
            </a:r>
            <a:r>
              <a:rPr lang="en-US" altLang="ja-JP" dirty="0" smtClean="0"/>
              <a:t>.</a:t>
            </a:r>
            <a:r>
              <a:rPr lang="ja-JP" altLang="en-US" dirty="0" smtClean="0"/>
              <a:t>主成分分析の復習</a:t>
            </a:r>
            <a:endParaRPr kumimoji="1" lang="ja-JP" altLang="en-US" dirty="0"/>
          </a:p>
        </p:txBody>
      </p:sp>
    </p:spTree>
    <p:extLst>
      <p:ext uri="{BB962C8B-B14F-4D97-AF65-F5344CB8AC3E}">
        <p14:creationId xmlns:p14="http://schemas.microsoft.com/office/powerpoint/2010/main" val="26929036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2800" dirty="0" smtClean="0"/>
              <a:t>ラグランジュ関数は</a:t>
            </a:r>
            <a:endParaRPr kumimoji="1" lang="ja-JP" altLang="en-US" sz="2800" dirty="0"/>
          </a:p>
        </p:txBody>
      </p:sp>
      <p:pic>
        <p:nvPicPr>
          <p:cNvPr id="4" name="図 3"/>
          <p:cNvPicPr>
            <a:picLocks noChangeAspect="1"/>
          </p:cNvPicPr>
          <p:nvPr/>
        </p:nvPicPr>
        <p:blipFill>
          <a:blip r:embed="rId2"/>
          <a:stretch>
            <a:fillRect/>
          </a:stretch>
        </p:blipFill>
        <p:spPr>
          <a:xfrm>
            <a:off x="3743121" y="1240257"/>
            <a:ext cx="4705757" cy="704454"/>
          </a:xfrm>
          <a:prstGeom prst="rect">
            <a:avLst/>
          </a:prstGeom>
        </p:spPr>
      </p:pic>
      <p:sp>
        <p:nvSpPr>
          <p:cNvPr id="5" name="テキスト ボックス 4"/>
          <p:cNvSpPr txBox="1"/>
          <p:nvPr/>
        </p:nvSpPr>
        <p:spPr>
          <a:xfrm>
            <a:off x="838200" y="2042600"/>
            <a:ext cx="8474298" cy="523220"/>
          </a:xfrm>
          <a:prstGeom prst="rect">
            <a:avLst/>
          </a:prstGeom>
          <a:noFill/>
        </p:spPr>
        <p:txBody>
          <a:bodyPr wrap="square" rtlCol="0">
            <a:spAutoFit/>
          </a:bodyPr>
          <a:lstStyle/>
          <a:p>
            <a:r>
              <a:rPr kumimoji="1" lang="ja-JP" altLang="en-US" sz="2800" dirty="0" smtClean="0"/>
              <a:t>となり、最適化問題になるので、</a:t>
            </a:r>
            <a:r>
              <a:rPr kumimoji="1" lang="en-US" altLang="ja-JP" sz="2800" dirty="0" smtClean="0"/>
              <a:t>β</a:t>
            </a:r>
            <a:r>
              <a:rPr kumimoji="1" lang="ja-JP" altLang="en-US" sz="2800" dirty="0" smtClean="0"/>
              <a:t>で微分して</a:t>
            </a:r>
            <a:r>
              <a:rPr kumimoji="1" lang="en-US" altLang="ja-JP" sz="2800" dirty="0" smtClean="0"/>
              <a:t>0</a:t>
            </a:r>
            <a:r>
              <a:rPr kumimoji="1" lang="ja-JP" altLang="en-US" sz="2800" dirty="0" smtClean="0"/>
              <a:t>とおくと</a:t>
            </a:r>
            <a:endParaRPr kumimoji="1" lang="ja-JP" altLang="en-US" sz="2800" dirty="0"/>
          </a:p>
        </p:txBody>
      </p:sp>
      <p:pic>
        <p:nvPicPr>
          <p:cNvPr id="6" name="図 5"/>
          <p:cNvPicPr>
            <a:picLocks noChangeAspect="1"/>
          </p:cNvPicPr>
          <p:nvPr/>
        </p:nvPicPr>
        <p:blipFill>
          <a:blip r:embed="rId3"/>
          <a:stretch>
            <a:fillRect/>
          </a:stretch>
        </p:blipFill>
        <p:spPr>
          <a:xfrm>
            <a:off x="5034058" y="2793455"/>
            <a:ext cx="2123881" cy="686177"/>
          </a:xfrm>
          <a:prstGeom prst="rect">
            <a:avLst/>
          </a:prstGeom>
        </p:spPr>
      </p:pic>
      <p:sp>
        <p:nvSpPr>
          <p:cNvPr id="7" name="テキスト ボックス 6"/>
          <p:cNvSpPr txBox="1"/>
          <p:nvPr/>
        </p:nvSpPr>
        <p:spPr>
          <a:xfrm>
            <a:off x="838200" y="3707267"/>
            <a:ext cx="10894454" cy="1384995"/>
          </a:xfrm>
          <a:prstGeom prst="rect">
            <a:avLst/>
          </a:prstGeom>
          <a:noFill/>
        </p:spPr>
        <p:txBody>
          <a:bodyPr wrap="square" rtlCol="0">
            <a:spAutoFit/>
          </a:bodyPr>
          <a:lstStyle/>
          <a:p>
            <a:r>
              <a:rPr kumimoji="1" lang="ja-JP" altLang="en-US" sz="2800" dirty="0" smtClean="0"/>
              <a:t>という、一般固有値問題の最小固有値に対応する固有ベクトルを求めることに帰着される</a:t>
            </a:r>
            <a:endParaRPr kumimoji="1" lang="en-US" altLang="ja-JP" sz="2800" dirty="0" smtClean="0"/>
          </a:p>
          <a:p>
            <a:r>
              <a:rPr lang="ja-JP" altLang="en-US" sz="2800" dirty="0" smtClean="0"/>
              <a:t>（ただし固有値０で</a:t>
            </a:r>
            <a:r>
              <a:rPr lang="en-US" altLang="ja-JP" sz="2800" dirty="0" smtClean="0"/>
              <a:t>β</a:t>
            </a:r>
            <a:r>
              <a:rPr lang="ja-JP" altLang="en-US" sz="2800" dirty="0" smtClean="0"/>
              <a:t>　　１という自明な解を除く）</a:t>
            </a:r>
            <a:endParaRPr kumimoji="1" lang="ja-JP" altLang="en-US" sz="2800" dirty="0"/>
          </a:p>
        </p:txBody>
      </p:sp>
      <p:pic>
        <p:nvPicPr>
          <p:cNvPr id="4098" name="Picture 2" descr="\propt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085" y="4751967"/>
            <a:ext cx="315821" cy="225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4664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1778981" y="4391573"/>
            <a:ext cx="489436" cy="563593"/>
          </a:xfrm>
          <a:prstGeom prst="rect">
            <a:avLst/>
          </a:prstGeom>
        </p:spPr>
      </p:pic>
      <p:pic>
        <p:nvPicPr>
          <p:cNvPr id="10" name="図 9"/>
          <p:cNvPicPr>
            <a:picLocks noChangeAspect="1"/>
          </p:cNvPicPr>
          <p:nvPr/>
        </p:nvPicPr>
        <p:blipFill>
          <a:blip r:embed="rId3"/>
          <a:stretch>
            <a:fillRect/>
          </a:stretch>
        </p:blipFill>
        <p:spPr>
          <a:xfrm>
            <a:off x="8806716" y="4391572"/>
            <a:ext cx="509918" cy="563593"/>
          </a:xfrm>
          <a:prstGeom prst="rect">
            <a:avLst/>
          </a:prstGeom>
        </p:spPr>
      </p:pic>
      <p:pic>
        <p:nvPicPr>
          <p:cNvPr id="8" name="図 7"/>
          <p:cNvPicPr>
            <a:picLocks noChangeAspect="1"/>
          </p:cNvPicPr>
          <p:nvPr/>
        </p:nvPicPr>
        <p:blipFill>
          <a:blip r:embed="rId4"/>
          <a:stretch>
            <a:fillRect/>
          </a:stretch>
        </p:blipFill>
        <p:spPr>
          <a:xfrm>
            <a:off x="6803203" y="2221247"/>
            <a:ext cx="2121474" cy="584175"/>
          </a:xfrm>
          <a:prstGeom prst="rect">
            <a:avLst/>
          </a:prstGeom>
        </p:spPr>
      </p:pic>
      <p:pic>
        <p:nvPicPr>
          <p:cNvPr id="7" name="図 6"/>
          <p:cNvPicPr>
            <a:picLocks noChangeAspect="1"/>
          </p:cNvPicPr>
          <p:nvPr/>
        </p:nvPicPr>
        <p:blipFill>
          <a:blip r:embed="rId5"/>
          <a:stretch>
            <a:fillRect/>
          </a:stretch>
        </p:blipFill>
        <p:spPr>
          <a:xfrm>
            <a:off x="4690160" y="1338098"/>
            <a:ext cx="715648" cy="605549"/>
          </a:xfrm>
          <a:prstGeom prst="rect">
            <a:avLst/>
          </a:prstGeom>
        </p:spPr>
      </p:pic>
      <p:pic>
        <p:nvPicPr>
          <p:cNvPr id="6" name="図 5"/>
          <p:cNvPicPr>
            <a:picLocks noChangeAspect="1"/>
          </p:cNvPicPr>
          <p:nvPr/>
        </p:nvPicPr>
        <p:blipFill>
          <a:blip r:embed="rId6"/>
          <a:stretch>
            <a:fillRect/>
          </a:stretch>
        </p:blipFill>
        <p:spPr>
          <a:xfrm>
            <a:off x="5047984" y="989124"/>
            <a:ext cx="1584634" cy="524052"/>
          </a:xfrm>
          <a:prstGeom prst="rect">
            <a:avLst/>
          </a:prstGeom>
        </p:spPr>
      </p:pic>
      <p:pic>
        <p:nvPicPr>
          <p:cNvPr id="5" name="図 4"/>
          <p:cNvPicPr>
            <a:picLocks noChangeAspect="1"/>
          </p:cNvPicPr>
          <p:nvPr/>
        </p:nvPicPr>
        <p:blipFill>
          <a:blip r:embed="rId7"/>
          <a:stretch>
            <a:fillRect/>
          </a:stretch>
        </p:blipFill>
        <p:spPr>
          <a:xfrm>
            <a:off x="8036416" y="558653"/>
            <a:ext cx="1776523" cy="621783"/>
          </a:xfrm>
          <a:prstGeom prst="rect">
            <a:avLst/>
          </a:prstGeom>
        </p:spPr>
      </p:pic>
      <p:sp>
        <p:nvSpPr>
          <p:cNvPr id="4" name="テキスト ボックス 3"/>
          <p:cNvSpPr txBox="1"/>
          <p:nvPr/>
        </p:nvSpPr>
        <p:spPr>
          <a:xfrm>
            <a:off x="712631" y="558653"/>
            <a:ext cx="10766738" cy="4832092"/>
          </a:xfrm>
          <a:prstGeom prst="rect">
            <a:avLst/>
          </a:prstGeom>
          <a:noFill/>
        </p:spPr>
        <p:txBody>
          <a:bodyPr wrap="square" rtlCol="0">
            <a:spAutoFit/>
          </a:bodyPr>
          <a:lstStyle/>
          <a:p>
            <a:r>
              <a:rPr lang="ja-JP" altLang="en-US" sz="2800" dirty="0" smtClean="0"/>
              <a:t>小さい固有値に対応する固有ベクトルから順番に　　　　　　　と取っていき、各ベクトルの</a:t>
            </a:r>
            <a:r>
              <a:rPr lang="en-US" altLang="ja-JP" sz="2800" dirty="0" smtClean="0"/>
              <a:t>l</a:t>
            </a:r>
            <a:r>
              <a:rPr lang="ja-JP" altLang="en-US" sz="2800" dirty="0" smtClean="0"/>
              <a:t>番目の成分                  を集めたのがラプラシアン固有マップ法におけるサンプル　　　の表現となる</a:t>
            </a:r>
            <a:endParaRPr lang="en-US" altLang="ja-JP" sz="2800" dirty="0" smtClean="0"/>
          </a:p>
          <a:p>
            <a:endParaRPr kumimoji="1" lang="en-US" altLang="ja-JP" sz="2800" dirty="0"/>
          </a:p>
          <a:p>
            <a:r>
              <a:rPr lang="ja-JP" altLang="en-US" sz="2800" dirty="0" smtClean="0"/>
              <a:t>カーネル主成分分析との関連性を見ると　　　　　　　　　から</a:t>
            </a:r>
            <a:endParaRPr lang="en-US" altLang="ja-JP" sz="2800" dirty="0" smtClean="0"/>
          </a:p>
          <a:p>
            <a:endParaRPr kumimoji="1" lang="en-US" altLang="ja-JP" sz="2800" dirty="0"/>
          </a:p>
          <a:p>
            <a:endParaRPr lang="en-US" altLang="ja-JP" sz="2800" dirty="0" smtClean="0"/>
          </a:p>
          <a:p>
            <a:endParaRPr kumimoji="1" lang="en-US" altLang="ja-JP" sz="2800" dirty="0"/>
          </a:p>
          <a:p>
            <a:endParaRPr lang="en-US" altLang="ja-JP" sz="2800" dirty="0" smtClean="0"/>
          </a:p>
          <a:p>
            <a:r>
              <a:rPr lang="ja-JP" altLang="en-US" sz="2800" dirty="0" smtClean="0"/>
              <a:t>となり、</a:t>
            </a:r>
            <a:r>
              <a:rPr lang="ja-JP" altLang="en-US" sz="2800" dirty="0"/>
              <a:t>　</a:t>
            </a:r>
            <a:r>
              <a:rPr lang="ja-JP" altLang="en-US" sz="2800" dirty="0" smtClean="0"/>
              <a:t>の最小化は、こちらの固有値問題では固有値　　の最大化となる</a:t>
            </a:r>
            <a:endParaRPr lang="en-US" altLang="ja-JP" sz="2800" dirty="0" smtClean="0"/>
          </a:p>
        </p:txBody>
      </p:sp>
      <p:pic>
        <p:nvPicPr>
          <p:cNvPr id="9" name="図 8"/>
          <p:cNvPicPr>
            <a:picLocks noChangeAspect="1"/>
          </p:cNvPicPr>
          <p:nvPr/>
        </p:nvPicPr>
        <p:blipFill>
          <a:blip r:embed="rId8"/>
          <a:stretch>
            <a:fillRect/>
          </a:stretch>
        </p:blipFill>
        <p:spPr>
          <a:xfrm>
            <a:off x="3881648" y="3164893"/>
            <a:ext cx="4428704" cy="681340"/>
          </a:xfrm>
          <a:prstGeom prst="rect">
            <a:avLst/>
          </a:prstGeom>
        </p:spPr>
      </p:pic>
    </p:spTree>
    <p:extLst>
      <p:ext uri="{BB962C8B-B14F-4D97-AF65-F5344CB8AC3E}">
        <p14:creationId xmlns:p14="http://schemas.microsoft.com/office/powerpoint/2010/main" val="15589573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766219"/>
            <a:ext cx="10515600" cy="1325563"/>
          </a:xfrm>
        </p:spPr>
        <p:txBody>
          <a:bodyPr/>
          <a:lstStyle/>
          <a:p>
            <a:pPr algn="ctr"/>
            <a:r>
              <a:rPr kumimoji="1" lang="en-US" altLang="ja-JP" sz="3600" b="1" dirty="0" smtClean="0"/>
              <a:t>(b)ISOMAP</a:t>
            </a:r>
            <a:r>
              <a:rPr kumimoji="1" lang="en-US" altLang="ja-JP" dirty="0" smtClean="0"/>
              <a:t>:</a:t>
            </a:r>
            <a:r>
              <a:rPr lang="ja-JP" altLang="en-US" sz="3200" dirty="0" smtClean="0"/>
              <a:t>多様体上に基づく次元圧縮</a:t>
            </a:r>
            <a:endParaRPr kumimoji="1" lang="ja-JP" altLang="en-US" sz="3200" dirty="0"/>
          </a:p>
        </p:txBody>
      </p:sp>
    </p:spTree>
    <p:extLst>
      <p:ext uri="{BB962C8B-B14F-4D97-AF65-F5344CB8AC3E}">
        <p14:creationId xmlns:p14="http://schemas.microsoft.com/office/powerpoint/2010/main" val="25627579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ctr"/>
            <a:r>
              <a:rPr kumimoji="1" lang="ja-JP" altLang="en-US" sz="3200" dirty="0" smtClean="0"/>
              <a:t>（１）次元圧縮と多様体あてはめ</a:t>
            </a:r>
            <a:endParaRPr kumimoji="1" lang="ja-JP" altLang="en-US" sz="3200" dirty="0"/>
          </a:p>
        </p:txBody>
      </p:sp>
      <p:sp>
        <p:nvSpPr>
          <p:cNvPr id="4" name="テキスト ボックス 3"/>
          <p:cNvSpPr txBox="1"/>
          <p:nvPr/>
        </p:nvSpPr>
        <p:spPr>
          <a:xfrm>
            <a:off x="838200" y="1694244"/>
            <a:ext cx="10984606" cy="1815882"/>
          </a:xfrm>
          <a:prstGeom prst="rect">
            <a:avLst/>
          </a:prstGeom>
          <a:noFill/>
        </p:spPr>
        <p:txBody>
          <a:bodyPr wrap="square" rtlCol="0">
            <a:spAutoFit/>
          </a:bodyPr>
          <a:lstStyle/>
          <a:p>
            <a:r>
              <a:rPr lang="ja-JP" altLang="en-US" sz="2800" dirty="0" smtClean="0"/>
              <a:t>・多様体について</a:t>
            </a:r>
            <a:endParaRPr lang="en-US" altLang="ja-JP" sz="2800" dirty="0" smtClean="0"/>
          </a:p>
          <a:p>
            <a:endParaRPr kumimoji="1" lang="en-US" altLang="ja-JP" sz="2800" dirty="0" smtClean="0"/>
          </a:p>
          <a:p>
            <a:r>
              <a:rPr kumimoji="1" lang="ja-JP" altLang="en-US" sz="2800" dirty="0" smtClean="0"/>
              <a:t>多様体は非常に狭い範囲で見れば普通の</a:t>
            </a:r>
            <a:r>
              <a:rPr lang="ja-JP" altLang="en-US" sz="2800" dirty="0" smtClean="0"/>
              <a:t>ユークリッド空間と同じ構造を</a:t>
            </a:r>
            <a:endParaRPr lang="en-US" altLang="ja-JP" sz="2800" dirty="0" smtClean="0"/>
          </a:p>
          <a:p>
            <a:r>
              <a:rPr kumimoji="1" lang="ja-JP" altLang="en-US" sz="2800" dirty="0"/>
              <a:t>持</a:t>
            </a:r>
            <a:r>
              <a:rPr kumimoji="1" lang="ja-JP" altLang="en-US" sz="2800" dirty="0" smtClean="0"/>
              <a:t>つが広い範囲で見ると一般には曲がった構造をしている</a:t>
            </a:r>
            <a:endParaRPr kumimoji="1" lang="en-US" altLang="ja-JP" sz="2800"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9438" y="4113709"/>
            <a:ext cx="4897930" cy="2047875"/>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4147" y="3863582"/>
            <a:ext cx="2658918" cy="2548130"/>
          </a:xfrm>
          <a:prstGeom prst="rect">
            <a:avLst/>
          </a:prstGeom>
        </p:spPr>
      </p:pic>
    </p:spTree>
    <p:extLst>
      <p:ext uri="{BB962C8B-B14F-4D97-AF65-F5344CB8AC3E}">
        <p14:creationId xmlns:p14="http://schemas.microsoft.com/office/powerpoint/2010/main" val="2235648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06200" y="1443841"/>
            <a:ext cx="9697791" cy="3970318"/>
          </a:xfrm>
          <a:prstGeom prst="rect">
            <a:avLst/>
          </a:prstGeom>
          <a:noFill/>
        </p:spPr>
        <p:txBody>
          <a:bodyPr wrap="square" rtlCol="0">
            <a:spAutoFit/>
          </a:bodyPr>
          <a:lstStyle/>
          <a:p>
            <a:r>
              <a:rPr lang="ja-JP" altLang="en-US" sz="2800" dirty="0" smtClean="0"/>
              <a:t>多様体は曲がっていてもその上に</a:t>
            </a:r>
            <a:endParaRPr lang="en-US" altLang="ja-JP" sz="2800" dirty="0" smtClean="0"/>
          </a:p>
          <a:p>
            <a:r>
              <a:rPr lang="ja-JP" altLang="en-US" sz="2800" dirty="0" smtClean="0"/>
              <a:t>適当な座標系を取ることができる</a:t>
            </a:r>
            <a:endParaRPr lang="en-US" altLang="ja-JP" sz="2800" dirty="0" smtClean="0"/>
          </a:p>
          <a:p>
            <a:r>
              <a:rPr kumimoji="1" lang="ja-JP" altLang="en-US" sz="2800" dirty="0" smtClean="0"/>
              <a:t>球面における経度</a:t>
            </a:r>
            <a:r>
              <a:rPr lang="ja-JP" altLang="en-US" sz="2800" dirty="0" smtClean="0"/>
              <a:t>・緯度がそれに</a:t>
            </a:r>
            <a:endParaRPr lang="en-US" altLang="ja-JP" sz="2800" dirty="0" smtClean="0"/>
          </a:p>
          <a:p>
            <a:r>
              <a:rPr lang="ja-JP" altLang="en-US" sz="2800" dirty="0" smtClean="0"/>
              <a:t>あたる。</a:t>
            </a:r>
            <a:endParaRPr lang="en-US" altLang="ja-JP" sz="2800" dirty="0" smtClean="0"/>
          </a:p>
          <a:p>
            <a:r>
              <a:rPr lang="ja-JP" altLang="en-US" sz="2800" dirty="0" smtClean="0"/>
              <a:t>経度は北極、南極で縮退してしまう</a:t>
            </a:r>
            <a:endParaRPr lang="en-US" altLang="ja-JP" sz="2800" dirty="0" smtClean="0"/>
          </a:p>
          <a:p>
            <a:r>
              <a:rPr lang="ja-JP" altLang="en-US" sz="2800" dirty="0" smtClean="0"/>
              <a:t>などユークリッド空間での直交座標系</a:t>
            </a:r>
            <a:endParaRPr lang="en-US" altLang="ja-JP" sz="2800" dirty="0" smtClean="0"/>
          </a:p>
          <a:p>
            <a:r>
              <a:rPr lang="ja-JP" altLang="en-US" sz="2800" dirty="0" smtClean="0"/>
              <a:t>とは異なる。これを回避するために、</a:t>
            </a:r>
            <a:endParaRPr lang="en-US" altLang="ja-JP" sz="2800" dirty="0" smtClean="0"/>
          </a:p>
          <a:p>
            <a:r>
              <a:rPr lang="ja-JP" altLang="en-US" sz="2800" dirty="0" smtClean="0"/>
              <a:t>複数のユークリッド空間を張り合わせて</a:t>
            </a:r>
            <a:endParaRPr lang="en-US" altLang="ja-JP" sz="2800" dirty="0" smtClean="0"/>
          </a:p>
          <a:p>
            <a:r>
              <a:rPr lang="ja-JP" altLang="en-US" sz="2800" dirty="0" smtClean="0"/>
              <a:t>多様体全体を覆えばよい</a:t>
            </a:r>
            <a:endParaRPr lang="en-US" altLang="ja-JP" sz="2800"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868" y="1993551"/>
            <a:ext cx="5120298" cy="2579350"/>
          </a:xfrm>
          <a:prstGeom prst="rect">
            <a:avLst/>
          </a:prstGeom>
        </p:spPr>
      </p:pic>
    </p:spTree>
    <p:extLst>
      <p:ext uri="{BB962C8B-B14F-4D97-AF65-F5344CB8AC3E}">
        <p14:creationId xmlns:p14="http://schemas.microsoft.com/office/powerpoint/2010/main" val="30529411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sz="3600" b="1" dirty="0" smtClean="0"/>
              <a:t>(2)</a:t>
            </a:r>
            <a:r>
              <a:rPr kumimoji="1" lang="ja-JP" altLang="en-US" sz="3200" dirty="0" smtClean="0"/>
              <a:t>多様体上の距離</a:t>
            </a:r>
            <a:endParaRPr kumimoji="1" lang="ja-JP" altLang="en-US" sz="3200" dirty="0"/>
          </a:p>
        </p:txBody>
      </p:sp>
      <p:sp>
        <p:nvSpPr>
          <p:cNvPr id="4" name="テキスト ボックス 3"/>
          <p:cNvSpPr txBox="1"/>
          <p:nvPr/>
        </p:nvSpPr>
        <p:spPr>
          <a:xfrm>
            <a:off x="1543319" y="1558344"/>
            <a:ext cx="9105363" cy="3970318"/>
          </a:xfrm>
          <a:prstGeom prst="rect">
            <a:avLst/>
          </a:prstGeom>
          <a:noFill/>
        </p:spPr>
        <p:txBody>
          <a:bodyPr wrap="square" rtlCol="0">
            <a:spAutoFit/>
          </a:bodyPr>
          <a:lstStyle/>
          <a:p>
            <a:r>
              <a:rPr lang="ja-JP" altLang="en-US" sz="2800" dirty="0" smtClean="0"/>
              <a:t>グラム行列を適切に設定するためには「近さ」を決める必要があるが難しい</a:t>
            </a:r>
            <a:endParaRPr lang="en-US" altLang="ja-JP" sz="2800" dirty="0" smtClean="0"/>
          </a:p>
          <a:p>
            <a:endParaRPr kumimoji="1" lang="en-US" altLang="ja-JP" sz="2800" dirty="0"/>
          </a:p>
          <a:p>
            <a:endParaRPr lang="en-US" altLang="ja-JP" sz="2800" dirty="0" smtClean="0"/>
          </a:p>
          <a:p>
            <a:endParaRPr kumimoji="1" lang="en-US" altLang="ja-JP" sz="2800" dirty="0"/>
          </a:p>
          <a:p>
            <a:endParaRPr lang="en-US" altLang="ja-JP" sz="2800" dirty="0" smtClean="0"/>
          </a:p>
          <a:p>
            <a:endParaRPr kumimoji="1" lang="en-US" altLang="ja-JP" sz="2800" dirty="0"/>
          </a:p>
          <a:p>
            <a:pPr algn="ctr"/>
            <a:endParaRPr kumimoji="1" lang="en-US" altLang="ja-JP" sz="2800" dirty="0" smtClean="0"/>
          </a:p>
          <a:p>
            <a:pPr algn="ctr"/>
            <a:r>
              <a:rPr kumimoji="1" lang="ja-JP" altLang="en-US" sz="2800" dirty="0" smtClean="0"/>
              <a:t>近さの反対概念の遠さを表す「距離」なら決められる！</a:t>
            </a:r>
            <a:endParaRPr kumimoji="1" lang="ja-JP" altLang="en-US" sz="2800" dirty="0"/>
          </a:p>
        </p:txBody>
      </p:sp>
      <p:sp>
        <p:nvSpPr>
          <p:cNvPr id="5" name="下矢印 4"/>
          <p:cNvSpPr/>
          <p:nvPr/>
        </p:nvSpPr>
        <p:spPr>
          <a:xfrm>
            <a:off x="5859887" y="3116687"/>
            <a:ext cx="592428" cy="9401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4975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833093" y="1659285"/>
            <a:ext cx="8525814" cy="3539430"/>
          </a:xfrm>
          <a:prstGeom prst="rect">
            <a:avLst/>
          </a:prstGeom>
          <a:noFill/>
        </p:spPr>
        <p:txBody>
          <a:bodyPr wrap="square" rtlCol="0">
            <a:spAutoFit/>
          </a:bodyPr>
          <a:lstStyle/>
          <a:p>
            <a:r>
              <a:rPr kumimoji="1" lang="ja-JP" altLang="en-US" sz="2800" dirty="0" smtClean="0"/>
              <a:t>データとして与えられているのはサンプル点だけなので多様体をそのサンプル点を使って表現し、その上で最短距離を近似的に求める必要がある</a:t>
            </a:r>
            <a:endParaRPr kumimoji="1" lang="en-US" altLang="ja-JP" sz="2800" dirty="0" smtClean="0"/>
          </a:p>
          <a:p>
            <a:endParaRPr lang="en-US" altLang="ja-JP" sz="2800" dirty="0" smtClean="0"/>
          </a:p>
          <a:p>
            <a:endParaRPr lang="en-US" altLang="ja-JP" sz="2800" dirty="0"/>
          </a:p>
          <a:p>
            <a:endParaRPr lang="en-US" altLang="ja-JP" sz="2800" dirty="0" smtClean="0"/>
          </a:p>
          <a:p>
            <a:pPr algn="ctr"/>
            <a:endParaRPr lang="en-US" altLang="ja-JP" sz="2800" dirty="0"/>
          </a:p>
          <a:p>
            <a:pPr algn="ctr"/>
            <a:r>
              <a:rPr lang="ja-JP" altLang="en-US" sz="2800" dirty="0" smtClean="0"/>
              <a:t>サンプル点を端点とする近傍グラフを作る</a:t>
            </a:r>
            <a:endParaRPr kumimoji="1" lang="ja-JP" altLang="en-US" sz="2800" dirty="0"/>
          </a:p>
        </p:txBody>
      </p:sp>
      <p:sp>
        <p:nvSpPr>
          <p:cNvPr id="5" name="下矢印 4"/>
          <p:cNvSpPr/>
          <p:nvPr/>
        </p:nvSpPr>
        <p:spPr>
          <a:xfrm>
            <a:off x="5722513" y="3322750"/>
            <a:ext cx="746975" cy="9659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59878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4856" y="437882"/>
            <a:ext cx="10058400" cy="954107"/>
          </a:xfrm>
          <a:prstGeom prst="rect">
            <a:avLst/>
          </a:prstGeom>
          <a:noFill/>
        </p:spPr>
        <p:txBody>
          <a:bodyPr wrap="square" rtlCol="0">
            <a:spAutoFit/>
          </a:bodyPr>
          <a:lstStyle/>
          <a:p>
            <a:r>
              <a:rPr kumimoji="1" lang="ja-JP" altLang="en-US" sz="2800" dirty="0" smtClean="0"/>
              <a:t>具体的には各サンプルどうしのユークリッド距離を測り、あらかじめ決めたしきい値</a:t>
            </a:r>
            <a:r>
              <a:rPr kumimoji="1" lang="en-US" altLang="ja-JP" sz="2800" dirty="0" smtClean="0"/>
              <a:t>ε</a:t>
            </a:r>
            <a:r>
              <a:rPr kumimoji="1" lang="ja-JP" altLang="en-US" sz="2800" dirty="0" smtClean="0"/>
              <a:t>以下、あるいは</a:t>
            </a:r>
            <a:r>
              <a:rPr kumimoji="1" lang="en-US" altLang="ja-JP" sz="2800" dirty="0" smtClean="0"/>
              <a:t>K</a:t>
            </a:r>
            <a:r>
              <a:rPr lang="ja-JP" altLang="en-US" sz="2800" dirty="0" smtClean="0"/>
              <a:t>個の近傍について枝で結ぶ</a:t>
            </a:r>
            <a:endParaRPr kumimoji="1" lang="ja-JP" altLang="en-US" sz="2800" dirty="0"/>
          </a:p>
        </p:txBody>
      </p:sp>
      <p:pic>
        <p:nvPicPr>
          <p:cNvPr id="5" name="図 4"/>
          <p:cNvPicPr>
            <a:picLocks noChangeAspect="1"/>
          </p:cNvPicPr>
          <p:nvPr/>
        </p:nvPicPr>
        <p:blipFill>
          <a:blip r:embed="rId2"/>
          <a:stretch>
            <a:fillRect/>
          </a:stretch>
        </p:blipFill>
        <p:spPr>
          <a:xfrm rot="5400000">
            <a:off x="3588644" y="1043189"/>
            <a:ext cx="4689520" cy="6252693"/>
          </a:xfrm>
          <a:prstGeom prst="rect">
            <a:avLst/>
          </a:prstGeom>
        </p:spPr>
      </p:pic>
    </p:spTree>
    <p:extLst>
      <p:ext uri="{BB962C8B-B14F-4D97-AF65-F5344CB8AC3E}">
        <p14:creationId xmlns:p14="http://schemas.microsoft.com/office/powerpoint/2010/main" val="24241017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455313" y="1413064"/>
            <a:ext cx="9118242" cy="4031873"/>
          </a:xfrm>
          <a:prstGeom prst="rect">
            <a:avLst/>
          </a:prstGeom>
          <a:noFill/>
        </p:spPr>
        <p:txBody>
          <a:bodyPr wrap="square" rtlCol="0">
            <a:spAutoFit/>
          </a:bodyPr>
          <a:lstStyle/>
          <a:p>
            <a:r>
              <a:rPr kumimoji="1" lang="en-US" altLang="ja-JP" sz="3200" dirty="0" smtClean="0"/>
              <a:t>(3)</a:t>
            </a:r>
            <a:r>
              <a:rPr kumimoji="1" lang="ja-JP" altLang="en-US" sz="2800" dirty="0" smtClean="0"/>
              <a:t>距離からカーネルへ</a:t>
            </a:r>
            <a:endParaRPr kumimoji="1" lang="en-US" altLang="ja-JP" sz="2800" dirty="0" smtClean="0"/>
          </a:p>
          <a:p>
            <a:endParaRPr lang="en-US" altLang="ja-JP" sz="2800" dirty="0"/>
          </a:p>
          <a:p>
            <a:r>
              <a:rPr lang="ja-JP" altLang="en-US" sz="2800" dirty="0" smtClean="0"/>
              <a:t>多様体上の距離は求まったがカーネル法を行うためには距離から類似度に変換しなければいけない</a:t>
            </a:r>
            <a:endParaRPr lang="en-US" altLang="ja-JP" sz="2800" dirty="0"/>
          </a:p>
          <a:p>
            <a:r>
              <a:rPr lang="ja-JP" altLang="en-US" sz="2800" dirty="0" smtClean="0"/>
              <a:t>簡単のため特徴ベクトルがあって、その間のユークリッド距離として距離が与えられているとする</a:t>
            </a:r>
            <a:endParaRPr lang="en-US" altLang="ja-JP" sz="2800" dirty="0"/>
          </a:p>
          <a:p>
            <a:pPr algn="ctr"/>
            <a:endParaRPr kumimoji="1" lang="en-US" altLang="ja-JP" sz="2800" dirty="0" smtClean="0"/>
          </a:p>
          <a:p>
            <a:pPr algn="ctr"/>
            <a:endParaRPr lang="en-US" altLang="ja-JP" sz="2800" dirty="0"/>
          </a:p>
          <a:p>
            <a:pPr algn="ctr"/>
            <a:endParaRPr kumimoji="1" lang="en-US" altLang="ja-JP" sz="2800" dirty="0" smtClean="0"/>
          </a:p>
        </p:txBody>
      </p:sp>
    </p:spTree>
    <p:extLst>
      <p:ext uri="{BB962C8B-B14F-4D97-AF65-F5344CB8AC3E}">
        <p14:creationId xmlns:p14="http://schemas.microsoft.com/office/powerpoint/2010/main" val="34333893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3531266" y="862885"/>
            <a:ext cx="833086" cy="563558"/>
          </a:xfrm>
          <a:prstGeom prst="rect">
            <a:avLst/>
          </a:prstGeom>
        </p:spPr>
      </p:pic>
      <p:sp>
        <p:nvSpPr>
          <p:cNvPr id="4" name="テキスト ボックス 3"/>
          <p:cNvSpPr txBox="1"/>
          <p:nvPr/>
        </p:nvSpPr>
        <p:spPr>
          <a:xfrm>
            <a:off x="1609858" y="862885"/>
            <a:ext cx="9040969" cy="5262979"/>
          </a:xfrm>
          <a:prstGeom prst="rect">
            <a:avLst/>
          </a:prstGeom>
          <a:noFill/>
        </p:spPr>
        <p:txBody>
          <a:bodyPr wrap="square" rtlCol="0">
            <a:spAutoFit/>
          </a:bodyPr>
          <a:lstStyle/>
          <a:p>
            <a:r>
              <a:rPr kumimoji="1" lang="ja-JP" altLang="en-US" sz="2800" dirty="0" smtClean="0"/>
              <a:t>特徴ベクトル        をユークリッド空間上の点と</a:t>
            </a:r>
            <a:r>
              <a:rPr lang="ja-JP" altLang="en-US" sz="2800" dirty="0"/>
              <a:t>見</a:t>
            </a:r>
            <a:r>
              <a:rPr lang="ja-JP" altLang="en-US" sz="2800" dirty="0" smtClean="0"/>
              <a:t>なすと</a:t>
            </a:r>
            <a:endParaRPr lang="en-US" altLang="ja-JP" sz="2800" dirty="0" smtClean="0"/>
          </a:p>
          <a:p>
            <a:endParaRPr kumimoji="1" lang="en-US" altLang="ja-JP" sz="2800" dirty="0"/>
          </a:p>
          <a:p>
            <a:endParaRPr lang="en-US" altLang="ja-JP" sz="2800" dirty="0" smtClean="0"/>
          </a:p>
          <a:p>
            <a:endParaRPr kumimoji="1" lang="en-US" altLang="ja-JP" sz="2800" dirty="0"/>
          </a:p>
          <a:p>
            <a:endParaRPr lang="en-US" altLang="ja-JP" sz="2800" dirty="0" smtClean="0"/>
          </a:p>
          <a:p>
            <a:r>
              <a:rPr kumimoji="1" lang="ja-JP" altLang="en-US" sz="2800" dirty="0" smtClean="0"/>
              <a:t>この式を変形するとカーネル関数は</a:t>
            </a:r>
            <a:endParaRPr kumimoji="1" lang="en-US" altLang="ja-JP" sz="2800" dirty="0" smtClean="0"/>
          </a:p>
          <a:p>
            <a:endParaRPr lang="en-US" altLang="ja-JP" sz="2800" dirty="0"/>
          </a:p>
          <a:p>
            <a:endParaRPr kumimoji="1" lang="en-US" altLang="ja-JP" sz="2800" dirty="0" smtClean="0"/>
          </a:p>
          <a:p>
            <a:endParaRPr lang="en-US" altLang="ja-JP" sz="2800" dirty="0"/>
          </a:p>
          <a:p>
            <a:r>
              <a:rPr lang="ja-JP" altLang="en-US" sz="2800" dirty="0" smtClean="0"/>
              <a:t>ただし、多くの問題ではサンプルどうしの距離だけしかわからない場合も多いので上の式の第</a:t>
            </a:r>
            <a:r>
              <a:rPr lang="en-US" altLang="ja-JP" sz="2800" dirty="0" smtClean="0"/>
              <a:t>2</a:t>
            </a:r>
            <a:r>
              <a:rPr lang="ja-JP" altLang="en-US" sz="2800" dirty="0" smtClean="0"/>
              <a:t>項、第</a:t>
            </a:r>
            <a:r>
              <a:rPr lang="en-US" altLang="ja-JP" sz="2800" dirty="0" smtClean="0"/>
              <a:t>3</a:t>
            </a:r>
            <a:r>
              <a:rPr lang="ja-JP" altLang="en-US" sz="2800" dirty="0" smtClean="0"/>
              <a:t>項は計算ができない</a:t>
            </a:r>
            <a:endParaRPr kumimoji="1" lang="en-US" altLang="ja-JP" sz="2800" dirty="0" smtClean="0"/>
          </a:p>
        </p:txBody>
      </p:sp>
      <p:pic>
        <p:nvPicPr>
          <p:cNvPr id="7" name="図 6"/>
          <p:cNvPicPr>
            <a:picLocks noChangeAspect="1"/>
          </p:cNvPicPr>
          <p:nvPr/>
        </p:nvPicPr>
        <p:blipFill>
          <a:blip r:embed="rId3"/>
          <a:stretch>
            <a:fillRect/>
          </a:stretch>
        </p:blipFill>
        <p:spPr>
          <a:xfrm>
            <a:off x="1542930" y="1702475"/>
            <a:ext cx="9106141" cy="1053603"/>
          </a:xfrm>
          <a:prstGeom prst="rect">
            <a:avLst/>
          </a:prstGeom>
        </p:spPr>
      </p:pic>
      <p:pic>
        <p:nvPicPr>
          <p:cNvPr id="8" name="図 7"/>
          <p:cNvPicPr>
            <a:picLocks noChangeAspect="1"/>
          </p:cNvPicPr>
          <p:nvPr/>
        </p:nvPicPr>
        <p:blipFill>
          <a:blip r:embed="rId4"/>
          <a:stretch>
            <a:fillRect/>
          </a:stretch>
        </p:blipFill>
        <p:spPr>
          <a:xfrm>
            <a:off x="1542930" y="3595668"/>
            <a:ext cx="9458839" cy="1076006"/>
          </a:xfrm>
          <a:prstGeom prst="rect">
            <a:avLst/>
          </a:prstGeom>
        </p:spPr>
      </p:pic>
    </p:spTree>
    <p:extLst>
      <p:ext uri="{BB962C8B-B14F-4D97-AF65-F5344CB8AC3E}">
        <p14:creationId xmlns:p14="http://schemas.microsoft.com/office/powerpoint/2010/main" val="2021070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525" y="2020537"/>
            <a:ext cx="7796950" cy="4837463"/>
          </a:xfrm>
          <a:prstGeom prst="rect">
            <a:avLst/>
          </a:prstGeom>
        </p:spPr>
      </p:pic>
      <p:sp>
        <p:nvSpPr>
          <p:cNvPr id="4" name="テキスト ボックス 3"/>
          <p:cNvSpPr txBox="1"/>
          <p:nvPr/>
        </p:nvSpPr>
        <p:spPr>
          <a:xfrm>
            <a:off x="744828" y="502276"/>
            <a:ext cx="10702344" cy="1446550"/>
          </a:xfrm>
          <a:prstGeom prst="rect">
            <a:avLst/>
          </a:prstGeom>
          <a:noFill/>
        </p:spPr>
        <p:txBody>
          <a:bodyPr wrap="square" rtlCol="0">
            <a:spAutoFit/>
          </a:bodyPr>
          <a:lstStyle/>
          <a:p>
            <a:r>
              <a:rPr kumimoji="1" lang="en-US" altLang="ja-JP" sz="2800" dirty="0" smtClean="0"/>
              <a:t>				</a:t>
            </a:r>
            <a:r>
              <a:rPr kumimoji="1" lang="ja-JP" altLang="en-US" sz="3200" dirty="0" smtClean="0"/>
              <a:t>主成分分析とは？</a:t>
            </a:r>
            <a:endParaRPr kumimoji="1" lang="en-US" altLang="ja-JP" sz="3200" dirty="0" smtClean="0"/>
          </a:p>
          <a:p>
            <a:endParaRPr lang="en-US" altLang="ja-JP" sz="2800" dirty="0"/>
          </a:p>
          <a:p>
            <a:pPr algn="ctr"/>
            <a:r>
              <a:rPr kumimoji="1" lang="ja-JP" altLang="en-US" sz="2800" dirty="0" smtClean="0"/>
              <a:t>高次元のデータを低次元のデータに圧縮すること</a:t>
            </a:r>
            <a:endParaRPr kumimoji="1" lang="ja-JP" altLang="en-US" sz="2800" dirty="0"/>
          </a:p>
        </p:txBody>
      </p:sp>
    </p:spTree>
    <p:extLst>
      <p:ext uri="{BB962C8B-B14F-4D97-AF65-F5344CB8AC3E}">
        <p14:creationId xmlns:p14="http://schemas.microsoft.com/office/powerpoint/2010/main" val="34888630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4955462" y="2248023"/>
            <a:ext cx="626658" cy="492374"/>
          </a:xfrm>
          <a:prstGeom prst="rect">
            <a:avLst/>
          </a:prstGeom>
        </p:spPr>
      </p:pic>
      <p:pic>
        <p:nvPicPr>
          <p:cNvPr id="9" name="図 8"/>
          <p:cNvPicPr>
            <a:picLocks noChangeAspect="1"/>
          </p:cNvPicPr>
          <p:nvPr/>
        </p:nvPicPr>
        <p:blipFill>
          <a:blip r:embed="rId3"/>
          <a:stretch>
            <a:fillRect/>
          </a:stretch>
        </p:blipFill>
        <p:spPr>
          <a:xfrm>
            <a:off x="4218645" y="2185784"/>
            <a:ext cx="655451" cy="554613"/>
          </a:xfrm>
          <a:prstGeom prst="rect">
            <a:avLst/>
          </a:prstGeom>
        </p:spPr>
      </p:pic>
      <p:pic>
        <p:nvPicPr>
          <p:cNvPr id="7" name="図 6"/>
          <p:cNvPicPr>
            <a:picLocks noChangeAspect="1"/>
          </p:cNvPicPr>
          <p:nvPr/>
        </p:nvPicPr>
        <p:blipFill>
          <a:blip r:embed="rId4"/>
          <a:stretch>
            <a:fillRect/>
          </a:stretch>
        </p:blipFill>
        <p:spPr>
          <a:xfrm>
            <a:off x="1942727" y="2194286"/>
            <a:ext cx="770883" cy="647542"/>
          </a:xfrm>
          <a:prstGeom prst="rect">
            <a:avLst/>
          </a:prstGeom>
        </p:spPr>
      </p:pic>
      <p:pic>
        <p:nvPicPr>
          <p:cNvPr id="6" name="図 5"/>
          <p:cNvPicPr>
            <a:picLocks noChangeAspect="1"/>
          </p:cNvPicPr>
          <p:nvPr/>
        </p:nvPicPr>
        <p:blipFill>
          <a:blip r:embed="rId5"/>
          <a:stretch>
            <a:fillRect/>
          </a:stretch>
        </p:blipFill>
        <p:spPr>
          <a:xfrm>
            <a:off x="3306202" y="2206559"/>
            <a:ext cx="750771" cy="635269"/>
          </a:xfrm>
          <a:prstGeom prst="rect">
            <a:avLst/>
          </a:prstGeom>
        </p:spPr>
      </p:pic>
      <p:sp>
        <p:nvSpPr>
          <p:cNvPr id="5" name="テキスト ボックス 4"/>
          <p:cNvSpPr txBox="1"/>
          <p:nvPr/>
        </p:nvSpPr>
        <p:spPr>
          <a:xfrm>
            <a:off x="1401651" y="924515"/>
            <a:ext cx="9388699" cy="4832092"/>
          </a:xfrm>
          <a:prstGeom prst="rect">
            <a:avLst/>
          </a:prstGeom>
          <a:noFill/>
        </p:spPr>
        <p:txBody>
          <a:bodyPr wrap="square" rtlCol="0">
            <a:spAutoFit/>
          </a:bodyPr>
          <a:lstStyle/>
          <a:p>
            <a:r>
              <a:rPr kumimoji="1" lang="ja-JP" altLang="en-US" sz="2800" dirty="0" smtClean="0"/>
              <a:t>そこで、</a:t>
            </a:r>
            <a:r>
              <a:rPr kumimoji="1" lang="en-US" altLang="ja-JP" sz="2800" dirty="0" smtClean="0"/>
              <a:t>N</a:t>
            </a:r>
            <a:r>
              <a:rPr kumimoji="1" lang="ja-JP" altLang="en-US" sz="2800" dirty="0" smtClean="0"/>
              <a:t>個のデータ集合の要素の間の距離を要素として持つ行列</a:t>
            </a:r>
            <a:r>
              <a:rPr kumimoji="1" lang="en-US" altLang="ja-JP" sz="2800" dirty="0" smtClean="0"/>
              <a:t>D</a:t>
            </a:r>
            <a:r>
              <a:rPr kumimoji="1" lang="ja-JP" altLang="en-US" sz="2800" dirty="0" smtClean="0"/>
              <a:t>が与えられる場合に、そこからグラム行列を計算する方法を考える。</a:t>
            </a:r>
            <a:endParaRPr kumimoji="1" lang="en-US" altLang="ja-JP" sz="2800" dirty="0" smtClean="0"/>
          </a:p>
          <a:p>
            <a:r>
              <a:rPr lang="en-US" altLang="ja-JP" sz="2800" dirty="0" smtClean="0"/>
              <a:t>D</a:t>
            </a:r>
            <a:r>
              <a:rPr lang="ja-JP" altLang="en-US" sz="2800" dirty="0" smtClean="0"/>
              <a:t>の</a:t>
            </a:r>
            <a:r>
              <a:rPr lang="ja-JP" altLang="en-US" sz="2800" dirty="0"/>
              <a:t>　</a:t>
            </a:r>
            <a:r>
              <a:rPr lang="ja-JP" altLang="en-US" sz="2800" dirty="0" smtClean="0"/>
              <a:t>　　成分　　が　　と　　の間の距離を表すとする　</a:t>
            </a:r>
            <a:endParaRPr lang="en-US" altLang="ja-JP" sz="2800" dirty="0" smtClean="0"/>
          </a:p>
          <a:p>
            <a:endParaRPr kumimoji="1" lang="en-US" altLang="ja-JP" sz="2800" dirty="0"/>
          </a:p>
          <a:p>
            <a:endParaRPr lang="en-US" altLang="ja-JP" sz="2800" dirty="0" smtClean="0"/>
          </a:p>
          <a:p>
            <a:endParaRPr kumimoji="1" lang="en-US" altLang="ja-JP" sz="2800" dirty="0"/>
          </a:p>
          <a:p>
            <a:endParaRPr lang="en-US" altLang="ja-JP" sz="2800" dirty="0" smtClean="0"/>
          </a:p>
          <a:p>
            <a:endParaRPr kumimoji="1" lang="en-US" altLang="ja-JP" sz="2800" dirty="0"/>
          </a:p>
          <a:p>
            <a:endParaRPr lang="en-US" altLang="ja-JP" sz="2800" dirty="0" smtClean="0"/>
          </a:p>
          <a:p>
            <a:r>
              <a:rPr kumimoji="1" lang="ja-JP" altLang="en-US" sz="2800" dirty="0" smtClean="0"/>
              <a:t>という関係式が得られる</a:t>
            </a:r>
            <a:endParaRPr kumimoji="1" lang="ja-JP" altLang="en-US" sz="2800" dirty="0"/>
          </a:p>
        </p:txBody>
      </p:sp>
      <p:pic>
        <p:nvPicPr>
          <p:cNvPr id="11" name="図 10"/>
          <p:cNvPicPr>
            <a:picLocks noChangeAspect="1"/>
          </p:cNvPicPr>
          <p:nvPr/>
        </p:nvPicPr>
        <p:blipFill>
          <a:blip r:embed="rId6"/>
          <a:stretch>
            <a:fillRect/>
          </a:stretch>
        </p:blipFill>
        <p:spPr>
          <a:xfrm>
            <a:off x="3665030" y="3297979"/>
            <a:ext cx="4861941" cy="1673266"/>
          </a:xfrm>
          <a:prstGeom prst="rect">
            <a:avLst/>
          </a:prstGeom>
        </p:spPr>
      </p:pic>
    </p:spTree>
    <p:extLst>
      <p:ext uri="{BB962C8B-B14F-4D97-AF65-F5344CB8AC3E}">
        <p14:creationId xmlns:p14="http://schemas.microsoft.com/office/powerpoint/2010/main" val="21849721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466045" y="785611"/>
            <a:ext cx="9259910" cy="954107"/>
          </a:xfrm>
          <a:prstGeom prst="rect">
            <a:avLst/>
          </a:prstGeom>
          <a:noFill/>
        </p:spPr>
        <p:txBody>
          <a:bodyPr wrap="square" rtlCol="0">
            <a:spAutoFit/>
          </a:bodyPr>
          <a:lstStyle/>
          <a:p>
            <a:r>
              <a:rPr kumimoji="1" lang="ja-JP" altLang="en-US" sz="2800" dirty="0" smtClean="0"/>
              <a:t>特徴ベクトル全体を平行移動すると内積が変化してしまいカーネルの値が定まらない</a:t>
            </a:r>
            <a:endParaRPr kumimoji="1" lang="ja-JP" altLang="en-US" sz="2800" dirty="0"/>
          </a:p>
        </p:txBody>
      </p:sp>
      <p:sp>
        <p:nvSpPr>
          <p:cNvPr id="6" name="下矢印 5"/>
          <p:cNvSpPr/>
          <p:nvPr/>
        </p:nvSpPr>
        <p:spPr>
          <a:xfrm>
            <a:off x="5690315" y="2406387"/>
            <a:ext cx="811369" cy="1068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064913" y="4134118"/>
            <a:ext cx="8062175" cy="523220"/>
          </a:xfrm>
          <a:prstGeom prst="rect">
            <a:avLst/>
          </a:prstGeom>
          <a:noFill/>
        </p:spPr>
        <p:txBody>
          <a:bodyPr wrap="square" rtlCol="0">
            <a:spAutoFit/>
          </a:bodyPr>
          <a:lstStyle/>
          <a:p>
            <a:r>
              <a:rPr kumimoji="1" lang="ja-JP" altLang="en-US" sz="2800" dirty="0" smtClean="0"/>
              <a:t>特徴ベクトルのサンプル平均を</a:t>
            </a:r>
            <a:r>
              <a:rPr kumimoji="1" lang="en-US" altLang="ja-JP" sz="2800" dirty="0" smtClean="0"/>
              <a:t>0</a:t>
            </a:r>
            <a:r>
              <a:rPr kumimoji="1" lang="ja-JP" altLang="en-US" sz="2800" dirty="0" smtClean="0"/>
              <a:t>に固定する</a:t>
            </a:r>
            <a:endParaRPr kumimoji="1" lang="ja-JP" altLang="en-US" sz="2800" dirty="0"/>
          </a:p>
        </p:txBody>
      </p:sp>
      <p:pic>
        <p:nvPicPr>
          <p:cNvPr id="8" name="図 7"/>
          <p:cNvPicPr>
            <a:picLocks noChangeAspect="1"/>
          </p:cNvPicPr>
          <p:nvPr/>
        </p:nvPicPr>
        <p:blipFill>
          <a:blip r:embed="rId2"/>
          <a:stretch>
            <a:fillRect/>
          </a:stretch>
        </p:blipFill>
        <p:spPr>
          <a:xfrm>
            <a:off x="5019923" y="4905959"/>
            <a:ext cx="2152154" cy="953927"/>
          </a:xfrm>
          <a:prstGeom prst="rect">
            <a:avLst/>
          </a:prstGeom>
        </p:spPr>
      </p:pic>
    </p:spTree>
    <p:extLst>
      <p:ext uri="{BB962C8B-B14F-4D97-AF65-F5344CB8AC3E}">
        <p14:creationId xmlns:p14="http://schemas.microsoft.com/office/powerpoint/2010/main" val="20883156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4522190" y="4963314"/>
            <a:ext cx="3147620" cy="1025362"/>
          </a:xfrm>
          <a:prstGeom prst="rect">
            <a:avLst/>
          </a:prstGeom>
        </p:spPr>
      </p:pic>
      <p:pic>
        <p:nvPicPr>
          <p:cNvPr id="8" name="図 7"/>
          <p:cNvPicPr>
            <a:picLocks noChangeAspect="1"/>
          </p:cNvPicPr>
          <p:nvPr/>
        </p:nvPicPr>
        <p:blipFill>
          <a:blip r:embed="rId3"/>
          <a:stretch>
            <a:fillRect/>
          </a:stretch>
        </p:blipFill>
        <p:spPr>
          <a:xfrm>
            <a:off x="6636356" y="3308302"/>
            <a:ext cx="3193648" cy="998741"/>
          </a:xfrm>
          <a:prstGeom prst="rect">
            <a:avLst/>
          </a:prstGeom>
        </p:spPr>
      </p:pic>
      <p:pic>
        <p:nvPicPr>
          <p:cNvPr id="6" name="図 5"/>
          <p:cNvPicPr>
            <a:picLocks noChangeAspect="1"/>
          </p:cNvPicPr>
          <p:nvPr/>
        </p:nvPicPr>
        <p:blipFill>
          <a:blip r:embed="rId4"/>
          <a:stretch>
            <a:fillRect/>
          </a:stretch>
        </p:blipFill>
        <p:spPr>
          <a:xfrm>
            <a:off x="3772236" y="1232911"/>
            <a:ext cx="4647528" cy="979684"/>
          </a:xfrm>
          <a:prstGeom prst="rect">
            <a:avLst/>
          </a:prstGeom>
        </p:spPr>
      </p:pic>
      <p:pic>
        <p:nvPicPr>
          <p:cNvPr id="4" name="図 3"/>
          <p:cNvPicPr>
            <a:picLocks noChangeAspect="1"/>
          </p:cNvPicPr>
          <p:nvPr/>
        </p:nvPicPr>
        <p:blipFill>
          <a:blip r:embed="rId5"/>
          <a:stretch>
            <a:fillRect/>
          </a:stretch>
        </p:blipFill>
        <p:spPr>
          <a:xfrm>
            <a:off x="825513" y="593437"/>
            <a:ext cx="933333" cy="609524"/>
          </a:xfrm>
          <a:prstGeom prst="rect">
            <a:avLst/>
          </a:prstGeom>
        </p:spPr>
      </p:pic>
      <p:sp>
        <p:nvSpPr>
          <p:cNvPr id="5" name="テキスト ボックス 4"/>
          <p:cNvSpPr txBox="1"/>
          <p:nvPr/>
        </p:nvSpPr>
        <p:spPr>
          <a:xfrm>
            <a:off x="970208" y="607325"/>
            <a:ext cx="10251583" cy="5509200"/>
          </a:xfrm>
          <a:prstGeom prst="rect">
            <a:avLst/>
          </a:prstGeom>
          <a:noFill/>
        </p:spPr>
        <p:txBody>
          <a:bodyPr wrap="square" rtlCol="0">
            <a:spAutoFit/>
          </a:bodyPr>
          <a:lstStyle/>
          <a:p>
            <a:r>
              <a:rPr kumimoji="1" lang="ja-JP" altLang="en-US" dirty="0" smtClean="0"/>
              <a:t>　　　　</a:t>
            </a:r>
            <a:r>
              <a:rPr kumimoji="1" lang="ja-JP" altLang="en-US" sz="3200" dirty="0" smtClean="0"/>
              <a:t>との内積をとると</a:t>
            </a:r>
            <a:endParaRPr kumimoji="1" lang="en-US" altLang="ja-JP" sz="3200" dirty="0" smtClean="0"/>
          </a:p>
          <a:p>
            <a:endParaRPr lang="en-US" altLang="ja-JP" sz="3200" dirty="0"/>
          </a:p>
          <a:p>
            <a:endParaRPr kumimoji="1" lang="en-US" altLang="ja-JP" sz="3200" dirty="0" smtClean="0"/>
          </a:p>
          <a:p>
            <a:endParaRPr lang="en-US" altLang="ja-JP" sz="3200" dirty="0" smtClean="0"/>
          </a:p>
          <a:p>
            <a:r>
              <a:rPr lang="ja-JP" altLang="en-US" sz="3200" dirty="0" smtClean="0"/>
              <a:t>また</a:t>
            </a:r>
            <a:r>
              <a:rPr lang="en-US" altLang="ja-JP" sz="3200" dirty="0" smtClean="0"/>
              <a:t>(3.38)</a:t>
            </a:r>
            <a:r>
              <a:rPr lang="ja-JP" altLang="en-US" sz="3200" dirty="0" smtClean="0"/>
              <a:t>を</a:t>
            </a:r>
            <a:r>
              <a:rPr lang="en-US" altLang="ja-JP" sz="3200" dirty="0" err="1" smtClean="0"/>
              <a:t>I,j</a:t>
            </a:r>
            <a:r>
              <a:rPr lang="ja-JP" altLang="en-US" sz="3200" dirty="0" smtClean="0"/>
              <a:t>について足し合わせると</a:t>
            </a:r>
            <a:endParaRPr lang="en-US" altLang="ja-JP" sz="3200" dirty="0" smtClean="0"/>
          </a:p>
          <a:p>
            <a:endParaRPr kumimoji="1" lang="en-US" altLang="ja-JP" sz="3200" dirty="0"/>
          </a:p>
          <a:p>
            <a:endParaRPr lang="en-US" altLang="ja-JP" sz="3200" dirty="0" smtClean="0"/>
          </a:p>
          <a:p>
            <a:endParaRPr kumimoji="1" lang="en-US" altLang="ja-JP" sz="3200" dirty="0"/>
          </a:p>
          <a:p>
            <a:r>
              <a:rPr lang="ja-JP" altLang="en-US" sz="3200" dirty="0" smtClean="0"/>
              <a:t>全ての総和は</a:t>
            </a:r>
            <a:endParaRPr kumimoji="1" lang="en-US" altLang="ja-JP" sz="3200" dirty="0" smtClean="0"/>
          </a:p>
          <a:p>
            <a:endParaRPr lang="en-US" altLang="ja-JP" sz="3200" dirty="0"/>
          </a:p>
          <a:p>
            <a:endParaRPr kumimoji="1" lang="ja-JP" altLang="en-US" sz="3200" dirty="0"/>
          </a:p>
        </p:txBody>
      </p:sp>
      <p:pic>
        <p:nvPicPr>
          <p:cNvPr id="7" name="図 6"/>
          <p:cNvPicPr>
            <a:picLocks noChangeAspect="1"/>
          </p:cNvPicPr>
          <p:nvPr/>
        </p:nvPicPr>
        <p:blipFill>
          <a:blip r:embed="rId6"/>
          <a:stretch>
            <a:fillRect/>
          </a:stretch>
        </p:blipFill>
        <p:spPr>
          <a:xfrm>
            <a:off x="2128184" y="3302491"/>
            <a:ext cx="3288103" cy="980452"/>
          </a:xfrm>
          <a:prstGeom prst="rect">
            <a:avLst/>
          </a:prstGeom>
        </p:spPr>
      </p:pic>
    </p:spTree>
    <p:extLst>
      <p:ext uri="{BB962C8B-B14F-4D97-AF65-F5344CB8AC3E}">
        <p14:creationId xmlns:p14="http://schemas.microsoft.com/office/powerpoint/2010/main" val="2514478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764761" y="2424873"/>
            <a:ext cx="903820" cy="842196"/>
          </a:xfrm>
          <a:prstGeom prst="rect">
            <a:avLst/>
          </a:prstGeom>
        </p:spPr>
      </p:pic>
      <p:pic>
        <p:nvPicPr>
          <p:cNvPr id="8" name="図 7"/>
          <p:cNvPicPr>
            <a:picLocks noChangeAspect="1"/>
          </p:cNvPicPr>
          <p:nvPr/>
        </p:nvPicPr>
        <p:blipFill>
          <a:blip r:embed="rId3"/>
          <a:stretch>
            <a:fillRect/>
          </a:stretch>
        </p:blipFill>
        <p:spPr>
          <a:xfrm>
            <a:off x="1616050" y="412063"/>
            <a:ext cx="701511" cy="566605"/>
          </a:xfrm>
          <a:prstGeom prst="rect">
            <a:avLst/>
          </a:prstGeom>
        </p:spPr>
      </p:pic>
      <p:pic>
        <p:nvPicPr>
          <p:cNvPr id="11" name="図 10"/>
          <p:cNvPicPr>
            <a:picLocks noChangeAspect="1"/>
          </p:cNvPicPr>
          <p:nvPr/>
        </p:nvPicPr>
        <p:blipFill>
          <a:blip r:embed="rId4"/>
          <a:stretch>
            <a:fillRect/>
          </a:stretch>
        </p:blipFill>
        <p:spPr>
          <a:xfrm>
            <a:off x="2373714" y="434735"/>
            <a:ext cx="679916" cy="543933"/>
          </a:xfrm>
          <a:prstGeom prst="rect">
            <a:avLst/>
          </a:prstGeom>
        </p:spPr>
      </p:pic>
      <p:pic>
        <p:nvPicPr>
          <p:cNvPr id="7" name="図 6"/>
          <p:cNvPicPr>
            <a:picLocks noChangeAspect="1"/>
          </p:cNvPicPr>
          <p:nvPr/>
        </p:nvPicPr>
        <p:blipFill>
          <a:blip r:embed="rId5"/>
          <a:stretch>
            <a:fillRect/>
          </a:stretch>
        </p:blipFill>
        <p:spPr>
          <a:xfrm>
            <a:off x="10391346" y="1713953"/>
            <a:ext cx="954353" cy="591431"/>
          </a:xfrm>
          <a:prstGeom prst="rect">
            <a:avLst/>
          </a:prstGeom>
        </p:spPr>
      </p:pic>
      <p:pic>
        <p:nvPicPr>
          <p:cNvPr id="9" name="図 8"/>
          <p:cNvPicPr>
            <a:picLocks noChangeAspect="1"/>
          </p:cNvPicPr>
          <p:nvPr/>
        </p:nvPicPr>
        <p:blipFill>
          <a:blip r:embed="rId6"/>
          <a:stretch>
            <a:fillRect/>
          </a:stretch>
        </p:blipFill>
        <p:spPr>
          <a:xfrm>
            <a:off x="6205870" y="1639639"/>
            <a:ext cx="426120" cy="764830"/>
          </a:xfrm>
          <a:prstGeom prst="rect">
            <a:avLst/>
          </a:prstGeom>
        </p:spPr>
      </p:pic>
      <p:pic>
        <p:nvPicPr>
          <p:cNvPr id="15" name="Picture 4" descr="(\sum _{ i = 1 } ^ { n }D_{ i j } - \sum _{ i = 1 } ^ { n }k_ { i j })">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7909" y="1790594"/>
            <a:ext cx="3838575" cy="4381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um _{ i = 1 } ^ { n }D_{ i j } - \sum _{ i = 1 } ^ { n }\frac{1}{n}">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2234" y="1168302"/>
            <a:ext cx="33528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6"/>
          <a:stretch>
            <a:fillRect/>
          </a:stretch>
        </p:blipFill>
        <p:spPr>
          <a:xfrm>
            <a:off x="2939138" y="950877"/>
            <a:ext cx="490514" cy="880409"/>
          </a:xfrm>
          <a:prstGeom prst="rect">
            <a:avLst/>
          </a:prstGeom>
        </p:spPr>
      </p:pic>
      <p:pic>
        <p:nvPicPr>
          <p:cNvPr id="10" name="Picture 4" descr="(\sum _{ i = 1 } ^ { n }D_{ i j } - \sum _{ i = 1 } ^ { n }k_ { i j })">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3346" y="1192113"/>
            <a:ext cx="3838575" cy="438151"/>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11"/>
          <a:stretch>
            <a:fillRect/>
          </a:stretch>
        </p:blipFill>
        <p:spPr>
          <a:xfrm>
            <a:off x="2001076" y="3199078"/>
            <a:ext cx="7816844" cy="1123990"/>
          </a:xfrm>
          <a:prstGeom prst="rect">
            <a:avLst/>
          </a:prstGeom>
        </p:spPr>
      </p:pic>
      <p:sp>
        <p:nvSpPr>
          <p:cNvPr id="4" name="テキスト ボックス 3"/>
          <p:cNvSpPr txBox="1"/>
          <p:nvPr/>
        </p:nvSpPr>
        <p:spPr>
          <a:xfrm>
            <a:off x="1724022" y="434735"/>
            <a:ext cx="8963696" cy="5262979"/>
          </a:xfrm>
          <a:prstGeom prst="rect">
            <a:avLst/>
          </a:prstGeom>
          <a:noFill/>
        </p:spPr>
        <p:txBody>
          <a:bodyPr wrap="square" rtlCol="0">
            <a:spAutoFit/>
          </a:bodyPr>
          <a:lstStyle/>
          <a:p>
            <a:r>
              <a:rPr lang="ja-JP" altLang="en-US" sz="2800" dirty="0" smtClean="0"/>
              <a:t>　　</a:t>
            </a:r>
            <a:r>
              <a:rPr lang="en-US" altLang="ja-JP" sz="2800" dirty="0" smtClean="0"/>
              <a:t>,</a:t>
            </a:r>
            <a:r>
              <a:rPr lang="ja-JP" altLang="en-US" sz="2800" dirty="0" smtClean="0"/>
              <a:t>　　　を消去すると</a:t>
            </a:r>
            <a:endParaRPr lang="en-US" altLang="ja-JP" sz="2800" dirty="0" smtClean="0"/>
          </a:p>
          <a:p>
            <a:endParaRPr kumimoji="1" lang="en-US" altLang="ja-JP" sz="2800" dirty="0"/>
          </a:p>
          <a:p>
            <a:endParaRPr lang="en-US" altLang="ja-JP" sz="2800" dirty="0" smtClean="0"/>
          </a:p>
          <a:p>
            <a:endParaRPr kumimoji="1" lang="en-US" altLang="ja-JP" sz="2800" dirty="0"/>
          </a:p>
          <a:p>
            <a:endParaRPr lang="en-US" altLang="ja-JP" sz="2800" dirty="0" smtClean="0"/>
          </a:p>
          <a:p>
            <a:r>
              <a:rPr kumimoji="1" lang="en-US" altLang="ja-JP" sz="2800" dirty="0" smtClean="0"/>
              <a:t>       </a:t>
            </a:r>
            <a:r>
              <a:rPr kumimoji="1" lang="ja-JP" altLang="en-US" sz="2800" dirty="0" smtClean="0"/>
              <a:t>　を消去すれば</a:t>
            </a:r>
            <a:endParaRPr kumimoji="1" lang="en-US" altLang="ja-JP" sz="2800" dirty="0"/>
          </a:p>
          <a:p>
            <a:endParaRPr lang="en-US" altLang="ja-JP" sz="2800" dirty="0" smtClean="0"/>
          </a:p>
          <a:p>
            <a:endParaRPr lang="en-US" altLang="ja-JP" sz="2800" dirty="0"/>
          </a:p>
          <a:p>
            <a:endParaRPr lang="en-US" altLang="ja-JP" sz="2800" dirty="0" smtClean="0"/>
          </a:p>
          <a:p>
            <a:endParaRPr lang="en-US" altLang="ja-JP" sz="2800" dirty="0"/>
          </a:p>
          <a:p>
            <a:r>
              <a:rPr lang="ja-JP" altLang="en-US" sz="2800" dirty="0" smtClean="0"/>
              <a:t>これは多変量解析で二重中心化と呼ばれている</a:t>
            </a:r>
            <a:endParaRPr lang="en-US" altLang="ja-JP" sz="2800" dirty="0" smtClean="0"/>
          </a:p>
          <a:p>
            <a:endParaRPr kumimoji="1" lang="en-US" altLang="ja-JP" sz="2800" dirty="0"/>
          </a:p>
        </p:txBody>
      </p:sp>
      <p:pic>
        <p:nvPicPr>
          <p:cNvPr id="5122" name="Picture 2" descr="2K_ { i j } =">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3779" y="1276569"/>
            <a:ext cx="1027400" cy="35369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61522" y="1214235"/>
            <a:ext cx="152400" cy="40005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24033" y="1253391"/>
            <a:ext cx="152400" cy="40005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
            <a:hlinkClick r:id="rId18"/>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11133" y="1909478"/>
            <a:ext cx="266700" cy="27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765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433848" y="3136613"/>
            <a:ext cx="9324304" cy="584775"/>
          </a:xfrm>
          <a:prstGeom prst="rect">
            <a:avLst/>
          </a:prstGeom>
          <a:noFill/>
        </p:spPr>
        <p:txBody>
          <a:bodyPr wrap="square" rtlCol="0">
            <a:spAutoFit/>
          </a:bodyPr>
          <a:lstStyle/>
          <a:p>
            <a:pPr algn="ctr"/>
            <a:r>
              <a:rPr kumimoji="1" lang="en-US" altLang="ja-JP" sz="3200" dirty="0" smtClean="0"/>
              <a:t>(d)</a:t>
            </a:r>
            <a:r>
              <a:rPr kumimoji="1" lang="ja-JP" altLang="en-US" sz="2800" dirty="0" smtClean="0"/>
              <a:t>局所線形埋め込み法</a:t>
            </a:r>
            <a:endParaRPr kumimoji="1" lang="ja-JP" altLang="en-US" sz="2800" dirty="0"/>
          </a:p>
        </p:txBody>
      </p:sp>
    </p:spTree>
    <p:extLst>
      <p:ext uri="{BB962C8B-B14F-4D97-AF65-F5344CB8AC3E}">
        <p14:creationId xmlns:p14="http://schemas.microsoft.com/office/powerpoint/2010/main" val="16838179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584119" y="2088298"/>
            <a:ext cx="3023763" cy="6515640"/>
          </a:xfrm>
          <a:prstGeom prst="rect">
            <a:avLst/>
          </a:prstGeom>
        </p:spPr>
      </p:pic>
      <p:sp>
        <p:nvSpPr>
          <p:cNvPr id="4" name="テキスト ボックス 3"/>
          <p:cNvSpPr txBox="1"/>
          <p:nvPr/>
        </p:nvSpPr>
        <p:spPr>
          <a:xfrm>
            <a:off x="1639910" y="490804"/>
            <a:ext cx="8946524" cy="3539430"/>
          </a:xfrm>
          <a:prstGeom prst="rect">
            <a:avLst/>
          </a:prstGeom>
          <a:noFill/>
        </p:spPr>
        <p:txBody>
          <a:bodyPr wrap="square" rtlCol="0">
            <a:spAutoFit/>
          </a:bodyPr>
          <a:lstStyle/>
          <a:p>
            <a:r>
              <a:rPr kumimoji="1" lang="ja-JP" altLang="en-US" sz="2800" dirty="0" smtClean="0"/>
              <a:t>前節にも述べた通り、多様体は狭い範囲で見れば線形空間と見なすことができる。この性質を利用し、以下のステップで多様体のあてはめを行う</a:t>
            </a:r>
            <a:endParaRPr kumimoji="1" lang="en-US" altLang="ja-JP" sz="2800" dirty="0" smtClean="0"/>
          </a:p>
          <a:p>
            <a:endParaRPr lang="en-US" altLang="ja-JP" sz="2800" dirty="0"/>
          </a:p>
          <a:p>
            <a:r>
              <a:rPr lang="ja-JP" altLang="en-US" sz="2800" dirty="0" smtClean="0"/>
              <a:t>［１］狭い範囲の点だけを使い低次元の線形モデルをあてはめる</a:t>
            </a:r>
            <a:endParaRPr lang="en-US" altLang="ja-JP" sz="2800" dirty="0" smtClean="0"/>
          </a:p>
          <a:p>
            <a:r>
              <a:rPr lang="ja-JP" altLang="en-US" sz="2800" dirty="0" smtClean="0"/>
              <a:t>［２］そのような線形空間をなめらかにつなぎ全体の多様性を推定する</a:t>
            </a:r>
            <a:endParaRPr lang="en-US" altLang="ja-JP" sz="2800" dirty="0"/>
          </a:p>
        </p:txBody>
      </p:sp>
    </p:spTree>
    <p:extLst>
      <p:ext uri="{BB962C8B-B14F-4D97-AF65-F5344CB8AC3E}">
        <p14:creationId xmlns:p14="http://schemas.microsoft.com/office/powerpoint/2010/main" val="34595368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5316356" y="4251916"/>
            <a:ext cx="1559286" cy="836139"/>
          </a:xfrm>
          <a:prstGeom prst="rect">
            <a:avLst/>
          </a:prstGeom>
        </p:spPr>
      </p:pic>
      <p:pic>
        <p:nvPicPr>
          <p:cNvPr id="8" name="図 7"/>
          <p:cNvPicPr>
            <a:picLocks noChangeAspect="1"/>
          </p:cNvPicPr>
          <p:nvPr/>
        </p:nvPicPr>
        <p:blipFill>
          <a:blip r:embed="rId3"/>
          <a:stretch>
            <a:fillRect/>
          </a:stretch>
        </p:blipFill>
        <p:spPr>
          <a:xfrm>
            <a:off x="6585439" y="3576867"/>
            <a:ext cx="738838" cy="591070"/>
          </a:xfrm>
          <a:prstGeom prst="rect">
            <a:avLst/>
          </a:prstGeom>
        </p:spPr>
      </p:pic>
      <p:pic>
        <p:nvPicPr>
          <p:cNvPr id="6" name="図 5"/>
          <p:cNvPicPr>
            <a:picLocks noChangeAspect="1"/>
          </p:cNvPicPr>
          <p:nvPr/>
        </p:nvPicPr>
        <p:blipFill>
          <a:blip r:embed="rId4"/>
          <a:stretch>
            <a:fillRect/>
          </a:stretch>
        </p:blipFill>
        <p:spPr>
          <a:xfrm>
            <a:off x="4509618" y="1829870"/>
            <a:ext cx="3172764" cy="1547055"/>
          </a:xfrm>
          <a:prstGeom prst="rect">
            <a:avLst/>
          </a:prstGeom>
        </p:spPr>
      </p:pic>
      <p:pic>
        <p:nvPicPr>
          <p:cNvPr id="7" name="図 6"/>
          <p:cNvPicPr>
            <a:picLocks noChangeAspect="1"/>
          </p:cNvPicPr>
          <p:nvPr/>
        </p:nvPicPr>
        <p:blipFill>
          <a:blip r:embed="rId5"/>
          <a:stretch>
            <a:fillRect/>
          </a:stretch>
        </p:blipFill>
        <p:spPr>
          <a:xfrm>
            <a:off x="6604124" y="510083"/>
            <a:ext cx="1440306" cy="687908"/>
          </a:xfrm>
          <a:prstGeom prst="rect">
            <a:avLst/>
          </a:prstGeom>
        </p:spPr>
      </p:pic>
      <p:pic>
        <p:nvPicPr>
          <p:cNvPr id="5" name="図 4"/>
          <p:cNvPicPr>
            <a:picLocks noChangeAspect="1"/>
          </p:cNvPicPr>
          <p:nvPr/>
        </p:nvPicPr>
        <p:blipFill>
          <a:blip r:embed="rId6"/>
          <a:stretch>
            <a:fillRect/>
          </a:stretch>
        </p:blipFill>
        <p:spPr>
          <a:xfrm>
            <a:off x="4182244" y="569295"/>
            <a:ext cx="685970" cy="569485"/>
          </a:xfrm>
          <a:prstGeom prst="rect">
            <a:avLst/>
          </a:prstGeom>
        </p:spPr>
      </p:pic>
      <p:sp>
        <p:nvSpPr>
          <p:cNvPr id="4" name="テキスト ボックス 3"/>
          <p:cNvSpPr txBox="1"/>
          <p:nvPr/>
        </p:nvSpPr>
        <p:spPr>
          <a:xfrm>
            <a:off x="1176270" y="569295"/>
            <a:ext cx="9839459" cy="6124754"/>
          </a:xfrm>
          <a:prstGeom prst="rect">
            <a:avLst/>
          </a:prstGeom>
          <a:noFill/>
        </p:spPr>
        <p:txBody>
          <a:bodyPr wrap="square" rtlCol="0">
            <a:spAutoFit/>
          </a:bodyPr>
          <a:lstStyle/>
          <a:p>
            <a:r>
              <a:rPr lang="ja-JP" altLang="en-US" sz="2800" dirty="0" smtClean="0"/>
              <a:t>［１］で各サンプル点　　　を近傍の点　　　　　　で表現する</a:t>
            </a:r>
            <a:endParaRPr lang="en-US" altLang="ja-JP" sz="2800" dirty="0" smtClean="0"/>
          </a:p>
          <a:p>
            <a:r>
              <a:rPr kumimoji="1" lang="ja-JP" altLang="en-US" sz="2800" dirty="0" smtClean="0"/>
              <a:t>これを求めたのち</a:t>
            </a:r>
            <a:endParaRPr kumimoji="1" lang="en-US" altLang="ja-JP" sz="2800" dirty="0" smtClean="0"/>
          </a:p>
          <a:p>
            <a:endParaRPr lang="en-US" altLang="ja-JP" sz="2800" dirty="0"/>
          </a:p>
          <a:p>
            <a:endParaRPr kumimoji="1" lang="en-US" altLang="ja-JP" sz="2800" dirty="0" smtClean="0"/>
          </a:p>
          <a:p>
            <a:endParaRPr lang="en-US" altLang="ja-JP" sz="2800" dirty="0"/>
          </a:p>
          <a:p>
            <a:endParaRPr kumimoji="1" lang="en-US" altLang="ja-JP" sz="2800" dirty="0" smtClean="0"/>
          </a:p>
          <a:p>
            <a:endParaRPr lang="en-US" altLang="ja-JP" sz="2800" dirty="0"/>
          </a:p>
          <a:p>
            <a:r>
              <a:rPr kumimoji="1" lang="ja-JP" altLang="en-US" sz="2800" dirty="0" smtClean="0"/>
              <a:t>という最小化問題を解く。ここで重み　　　には</a:t>
            </a:r>
            <a:endParaRPr kumimoji="1" lang="en-US" altLang="ja-JP" sz="2800" dirty="0" smtClean="0"/>
          </a:p>
          <a:p>
            <a:endParaRPr lang="en-US" altLang="ja-JP" sz="2800" dirty="0"/>
          </a:p>
          <a:p>
            <a:endParaRPr kumimoji="1" lang="en-US" altLang="ja-JP" sz="2800" dirty="0" smtClean="0"/>
          </a:p>
          <a:p>
            <a:endParaRPr lang="en-US" altLang="ja-JP" sz="2800" dirty="0"/>
          </a:p>
          <a:p>
            <a:r>
              <a:rPr kumimoji="1" lang="ja-JP" altLang="en-US" sz="2800" dirty="0" smtClean="0"/>
              <a:t>という制約</a:t>
            </a:r>
            <a:r>
              <a:rPr lang="ja-JP" altLang="en-US" sz="2800" dirty="0" smtClean="0"/>
              <a:t>をおく</a:t>
            </a:r>
            <a:endParaRPr kumimoji="1" lang="en-US" altLang="ja-JP" sz="2800" dirty="0" smtClean="0"/>
          </a:p>
          <a:p>
            <a:endParaRPr lang="en-US" altLang="ja-JP" sz="2800" dirty="0"/>
          </a:p>
          <a:p>
            <a:endParaRPr kumimoji="1" lang="ja-JP" altLang="en-US" sz="2800" dirty="0"/>
          </a:p>
        </p:txBody>
      </p:sp>
    </p:spTree>
    <p:extLst>
      <p:ext uri="{BB962C8B-B14F-4D97-AF65-F5344CB8AC3E}">
        <p14:creationId xmlns:p14="http://schemas.microsoft.com/office/powerpoint/2010/main" val="26880537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696092" y="3812472"/>
            <a:ext cx="2987127" cy="777897"/>
          </a:xfrm>
          <a:prstGeom prst="rect">
            <a:avLst/>
          </a:prstGeom>
        </p:spPr>
      </p:pic>
      <p:pic>
        <p:nvPicPr>
          <p:cNvPr id="9" name="図 8"/>
          <p:cNvPicPr>
            <a:picLocks noChangeAspect="1"/>
          </p:cNvPicPr>
          <p:nvPr/>
        </p:nvPicPr>
        <p:blipFill>
          <a:blip r:embed="rId3"/>
          <a:stretch>
            <a:fillRect/>
          </a:stretch>
        </p:blipFill>
        <p:spPr>
          <a:xfrm>
            <a:off x="4451341" y="2450988"/>
            <a:ext cx="3289319" cy="1158365"/>
          </a:xfrm>
          <a:prstGeom prst="rect">
            <a:avLst/>
          </a:prstGeom>
        </p:spPr>
      </p:pic>
      <p:pic>
        <p:nvPicPr>
          <p:cNvPr id="8" name="図 7"/>
          <p:cNvPicPr>
            <a:picLocks noChangeAspect="1"/>
          </p:cNvPicPr>
          <p:nvPr/>
        </p:nvPicPr>
        <p:blipFill>
          <a:blip r:embed="rId4"/>
          <a:stretch>
            <a:fillRect/>
          </a:stretch>
        </p:blipFill>
        <p:spPr>
          <a:xfrm>
            <a:off x="10903934" y="1367924"/>
            <a:ext cx="559107" cy="634662"/>
          </a:xfrm>
          <a:prstGeom prst="rect">
            <a:avLst/>
          </a:prstGeom>
        </p:spPr>
      </p:pic>
      <p:pic>
        <p:nvPicPr>
          <p:cNvPr id="7" name="図 6"/>
          <p:cNvPicPr>
            <a:picLocks noChangeAspect="1"/>
          </p:cNvPicPr>
          <p:nvPr/>
        </p:nvPicPr>
        <p:blipFill>
          <a:blip r:embed="rId5"/>
          <a:stretch>
            <a:fillRect/>
          </a:stretch>
        </p:blipFill>
        <p:spPr>
          <a:xfrm>
            <a:off x="892936" y="1367924"/>
            <a:ext cx="634132" cy="536574"/>
          </a:xfrm>
          <a:prstGeom prst="rect">
            <a:avLst/>
          </a:prstGeom>
        </p:spPr>
      </p:pic>
      <p:pic>
        <p:nvPicPr>
          <p:cNvPr id="5" name="図 4"/>
          <p:cNvPicPr>
            <a:picLocks noChangeAspect="1"/>
          </p:cNvPicPr>
          <p:nvPr/>
        </p:nvPicPr>
        <p:blipFill>
          <a:blip r:embed="rId6"/>
          <a:stretch>
            <a:fillRect/>
          </a:stretch>
        </p:blipFill>
        <p:spPr>
          <a:xfrm>
            <a:off x="3551502" y="931697"/>
            <a:ext cx="453826" cy="560608"/>
          </a:xfrm>
          <a:prstGeom prst="rect">
            <a:avLst/>
          </a:prstGeom>
        </p:spPr>
      </p:pic>
      <p:sp>
        <p:nvSpPr>
          <p:cNvPr id="4" name="テキスト ボックス 3"/>
          <p:cNvSpPr txBox="1"/>
          <p:nvPr/>
        </p:nvSpPr>
        <p:spPr>
          <a:xfrm>
            <a:off x="892935" y="534651"/>
            <a:ext cx="10406129" cy="6555641"/>
          </a:xfrm>
          <a:prstGeom prst="rect">
            <a:avLst/>
          </a:prstGeom>
          <a:noFill/>
        </p:spPr>
        <p:txBody>
          <a:bodyPr wrap="square" rtlCol="0">
            <a:spAutoFit/>
          </a:bodyPr>
          <a:lstStyle/>
          <a:p>
            <a:r>
              <a:rPr kumimoji="1" lang="ja-JP" altLang="en-US" sz="2800" dirty="0" smtClean="0"/>
              <a:t>［２］で線形モデルをなめらかにつないでいく。簡単のために多様体上の座標は</a:t>
            </a:r>
            <a:r>
              <a:rPr kumimoji="1" lang="en-US" altLang="ja-JP" sz="2800" dirty="0" smtClean="0"/>
              <a:t>1</a:t>
            </a:r>
            <a:r>
              <a:rPr kumimoji="1" lang="ja-JP" altLang="en-US" sz="2800" dirty="0" smtClean="0"/>
              <a:t>次元で　　とする</a:t>
            </a:r>
            <a:endParaRPr kumimoji="1" lang="en-US" altLang="ja-JP" sz="2800" dirty="0" smtClean="0"/>
          </a:p>
          <a:p>
            <a:r>
              <a:rPr kumimoji="1" lang="ja-JP" altLang="en-US" sz="2800" dirty="0" smtClean="0"/>
              <a:t>　　が含まれ</a:t>
            </a:r>
            <a:r>
              <a:rPr lang="ja-JP" altLang="en-US" sz="2800" dirty="0" smtClean="0"/>
              <a:t>る近傍系のすべてについて、対応する多様体上の座標</a:t>
            </a:r>
            <a:endParaRPr lang="en-US" altLang="ja-JP" sz="2800" dirty="0" smtClean="0"/>
          </a:p>
          <a:p>
            <a:r>
              <a:rPr kumimoji="1" lang="ja-JP" altLang="en-US" sz="2800" dirty="0" smtClean="0"/>
              <a:t>が</a:t>
            </a:r>
            <a:endParaRPr kumimoji="1" lang="en-US" altLang="ja-JP" sz="2800" dirty="0" smtClean="0"/>
          </a:p>
          <a:p>
            <a:endParaRPr lang="en-US" altLang="ja-JP" sz="2800" dirty="0"/>
          </a:p>
          <a:p>
            <a:endParaRPr kumimoji="1" lang="en-US" altLang="ja-JP" sz="2800" dirty="0" smtClean="0"/>
          </a:p>
          <a:p>
            <a:endParaRPr lang="en-US" altLang="ja-JP" sz="2800" dirty="0"/>
          </a:p>
          <a:p>
            <a:endParaRPr kumimoji="1" lang="en-US" altLang="ja-JP" sz="2800" dirty="0" smtClean="0"/>
          </a:p>
          <a:p>
            <a:r>
              <a:rPr lang="ja-JP" altLang="en-US" sz="2800" dirty="0" smtClean="0"/>
              <a:t>となるように　　　　　　　　　　　　を定める。さらに</a:t>
            </a:r>
            <a:endParaRPr lang="en-US" altLang="ja-JP" sz="2800" dirty="0" smtClean="0"/>
          </a:p>
          <a:p>
            <a:endParaRPr kumimoji="1" lang="en-US" altLang="ja-JP" sz="2800" dirty="0"/>
          </a:p>
          <a:p>
            <a:endParaRPr lang="en-US" altLang="ja-JP" sz="2800" dirty="0" smtClean="0"/>
          </a:p>
          <a:p>
            <a:endParaRPr kumimoji="1" lang="en-US" altLang="ja-JP" sz="2800" dirty="0"/>
          </a:p>
          <a:p>
            <a:r>
              <a:rPr lang="ja-JP" altLang="en-US" sz="2800" dirty="0" smtClean="0"/>
              <a:t>という制約をおく</a:t>
            </a:r>
            <a:endParaRPr kumimoji="1" lang="en-US" altLang="ja-JP" sz="2800" dirty="0" smtClean="0"/>
          </a:p>
          <a:p>
            <a:endParaRPr lang="en-US" altLang="ja-JP" sz="2800" dirty="0"/>
          </a:p>
          <a:p>
            <a:endParaRPr kumimoji="1" lang="ja-JP" altLang="en-US" sz="2800" dirty="0"/>
          </a:p>
        </p:txBody>
      </p:sp>
      <p:pic>
        <p:nvPicPr>
          <p:cNvPr id="11" name="図 10"/>
          <p:cNvPicPr>
            <a:picLocks noChangeAspect="1"/>
          </p:cNvPicPr>
          <p:nvPr/>
        </p:nvPicPr>
        <p:blipFill>
          <a:blip r:embed="rId7"/>
          <a:stretch>
            <a:fillRect/>
          </a:stretch>
        </p:blipFill>
        <p:spPr>
          <a:xfrm>
            <a:off x="5284911" y="4613805"/>
            <a:ext cx="1622178" cy="714354"/>
          </a:xfrm>
          <a:prstGeom prst="rect">
            <a:avLst/>
          </a:prstGeom>
        </p:spPr>
      </p:pic>
    </p:spTree>
    <p:extLst>
      <p:ext uri="{BB962C8B-B14F-4D97-AF65-F5344CB8AC3E}">
        <p14:creationId xmlns:p14="http://schemas.microsoft.com/office/powerpoint/2010/main" val="33458329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4055978" y="2880711"/>
            <a:ext cx="4108868" cy="701871"/>
          </a:xfrm>
          <a:prstGeom prst="rect">
            <a:avLst/>
          </a:prstGeom>
        </p:spPr>
      </p:pic>
      <p:pic>
        <p:nvPicPr>
          <p:cNvPr id="6" name="図 5"/>
          <p:cNvPicPr>
            <a:picLocks noChangeAspect="1"/>
          </p:cNvPicPr>
          <p:nvPr/>
        </p:nvPicPr>
        <p:blipFill>
          <a:blip r:embed="rId3"/>
          <a:stretch>
            <a:fillRect/>
          </a:stretch>
        </p:blipFill>
        <p:spPr>
          <a:xfrm>
            <a:off x="885883" y="2145101"/>
            <a:ext cx="595494" cy="735610"/>
          </a:xfrm>
          <a:prstGeom prst="rect">
            <a:avLst/>
          </a:prstGeom>
        </p:spPr>
      </p:pic>
      <p:pic>
        <p:nvPicPr>
          <p:cNvPr id="5" name="図 4"/>
          <p:cNvPicPr>
            <a:picLocks noChangeAspect="1"/>
          </p:cNvPicPr>
          <p:nvPr/>
        </p:nvPicPr>
        <p:blipFill>
          <a:blip r:embed="rId4"/>
          <a:stretch>
            <a:fillRect/>
          </a:stretch>
        </p:blipFill>
        <p:spPr>
          <a:xfrm>
            <a:off x="3833949" y="1243626"/>
            <a:ext cx="4552926" cy="711394"/>
          </a:xfrm>
          <a:prstGeom prst="rect">
            <a:avLst/>
          </a:prstGeom>
        </p:spPr>
      </p:pic>
      <p:sp>
        <p:nvSpPr>
          <p:cNvPr id="4" name="テキスト ボックス 3"/>
          <p:cNvSpPr txBox="1"/>
          <p:nvPr/>
        </p:nvSpPr>
        <p:spPr>
          <a:xfrm>
            <a:off x="854299" y="582067"/>
            <a:ext cx="10483403" cy="6124754"/>
          </a:xfrm>
          <a:prstGeom prst="rect">
            <a:avLst/>
          </a:prstGeom>
          <a:noFill/>
        </p:spPr>
        <p:txBody>
          <a:bodyPr wrap="square" rtlCol="0">
            <a:spAutoFit/>
          </a:bodyPr>
          <a:lstStyle/>
          <a:p>
            <a:r>
              <a:rPr kumimoji="1" lang="ja-JP" altLang="en-US" sz="2800" dirty="0" smtClean="0"/>
              <a:t>ラグランジュ未定乗数法を適用するとラグランジュ関数は</a:t>
            </a:r>
            <a:endParaRPr kumimoji="1" lang="en-US" altLang="ja-JP" sz="2800" dirty="0" smtClean="0"/>
          </a:p>
          <a:p>
            <a:endParaRPr lang="en-US" altLang="ja-JP" sz="2800" dirty="0"/>
          </a:p>
          <a:p>
            <a:endParaRPr kumimoji="1" lang="en-US" altLang="ja-JP" sz="2800" dirty="0" smtClean="0"/>
          </a:p>
          <a:p>
            <a:endParaRPr lang="en-US" altLang="ja-JP" sz="2800" dirty="0"/>
          </a:p>
          <a:p>
            <a:r>
              <a:rPr kumimoji="1" lang="ja-JP" altLang="en-US" sz="2800" dirty="0" smtClean="0"/>
              <a:t>　　で微分することで</a:t>
            </a:r>
            <a:endParaRPr kumimoji="1" lang="en-US" altLang="ja-JP" sz="2800" dirty="0" smtClean="0"/>
          </a:p>
          <a:p>
            <a:endParaRPr lang="en-US" altLang="ja-JP" sz="2800" dirty="0"/>
          </a:p>
          <a:p>
            <a:endParaRPr kumimoji="1" lang="en-US" altLang="ja-JP" sz="2800" dirty="0" smtClean="0"/>
          </a:p>
          <a:p>
            <a:endParaRPr kumimoji="1" lang="en-US" altLang="ja-JP" sz="2800" dirty="0" smtClean="0"/>
          </a:p>
          <a:p>
            <a:endParaRPr lang="en-US" altLang="ja-JP" sz="2800" dirty="0" smtClean="0"/>
          </a:p>
          <a:p>
            <a:r>
              <a:rPr lang="ja-JP" altLang="en-US" sz="2800" dirty="0" smtClean="0"/>
              <a:t>という固有値問題に帰着され、</a:t>
            </a:r>
            <a:r>
              <a:rPr kumimoji="1" lang="ja-JP" altLang="en-US" sz="2800" dirty="0" smtClean="0"/>
              <a:t>最小固有値に対する固有ベクトルが解となる</a:t>
            </a:r>
            <a:endParaRPr kumimoji="1" lang="en-US" altLang="ja-JP" sz="2800" dirty="0" smtClean="0"/>
          </a:p>
          <a:p>
            <a:endParaRPr lang="en-US" altLang="ja-JP" sz="2800" dirty="0"/>
          </a:p>
          <a:p>
            <a:endParaRPr kumimoji="1" lang="en-US" altLang="ja-JP" sz="2800" dirty="0" smtClean="0"/>
          </a:p>
          <a:p>
            <a:endParaRPr kumimoji="1" lang="ja-JP" altLang="en-US" sz="2800" dirty="0"/>
          </a:p>
        </p:txBody>
      </p:sp>
    </p:spTree>
    <p:extLst>
      <p:ext uri="{BB962C8B-B14F-4D97-AF65-F5344CB8AC3E}">
        <p14:creationId xmlns:p14="http://schemas.microsoft.com/office/powerpoint/2010/main" val="28565426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234204" y="618742"/>
            <a:ext cx="3346979" cy="579792"/>
          </a:xfrm>
          <a:prstGeom prst="rect">
            <a:avLst/>
          </a:prstGeom>
        </p:spPr>
      </p:pic>
      <p:pic>
        <p:nvPicPr>
          <p:cNvPr id="5" name="図 4"/>
          <p:cNvPicPr>
            <a:picLocks noChangeAspect="1"/>
          </p:cNvPicPr>
          <p:nvPr/>
        </p:nvPicPr>
        <p:blipFill>
          <a:blip r:embed="rId3"/>
          <a:stretch>
            <a:fillRect/>
          </a:stretch>
        </p:blipFill>
        <p:spPr>
          <a:xfrm>
            <a:off x="819672" y="586816"/>
            <a:ext cx="2574313" cy="611718"/>
          </a:xfrm>
          <a:prstGeom prst="rect">
            <a:avLst/>
          </a:prstGeom>
        </p:spPr>
      </p:pic>
      <p:sp>
        <p:nvSpPr>
          <p:cNvPr id="4" name="テキスト ボックス 3"/>
          <p:cNvSpPr txBox="1"/>
          <p:nvPr/>
        </p:nvSpPr>
        <p:spPr>
          <a:xfrm>
            <a:off x="914400" y="631065"/>
            <a:ext cx="10560676" cy="5693866"/>
          </a:xfrm>
          <a:prstGeom prst="rect">
            <a:avLst/>
          </a:prstGeom>
          <a:noFill/>
        </p:spPr>
        <p:txBody>
          <a:bodyPr wrap="square" rtlCol="0">
            <a:spAutoFit/>
          </a:bodyPr>
          <a:lstStyle/>
          <a:p>
            <a:r>
              <a:rPr kumimoji="1" lang="ja-JP" altLang="en-US" sz="2800" dirty="0" smtClean="0"/>
              <a:t>　　　　　　　　　　を展開すると　　　　　　　　　　　　　　となり、この</a:t>
            </a:r>
            <a:endParaRPr kumimoji="1" lang="en-US" altLang="ja-JP" sz="2800" dirty="0" smtClean="0"/>
          </a:p>
          <a:p>
            <a:r>
              <a:rPr kumimoji="1" lang="ja-JP" altLang="en-US" sz="2800" dirty="0" smtClean="0"/>
              <a:t>固有値最小化は</a:t>
            </a:r>
            <a:endParaRPr kumimoji="1" lang="en-US" altLang="ja-JP" sz="2800" dirty="0" smtClean="0"/>
          </a:p>
          <a:p>
            <a:endParaRPr lang="en-US" altLang="ja-JP" sz="2800" dirty="0"/>
          </a:p>
          <a:p>
            <a:endParaRPr kumimoji="1" lang="en-US" altLang="ja-JP" sz="2800" dirty="0" smtClean="0"/>
          </a:p>
          <a:p>
            <a:endParaRPr lang="en-US" altLang="ja-JP" sz="2800" dirty="0"/>
          </a:p>
          <a:p>
            <a:r>
              <a:rPr kumimoji="1" lang="ja-JP" altLang="en-US" sz="2800" dirty="0" smtClean="0"/>
              <a:t>と書けるので</a:t>
            </a:r>
            <a:endParaRPr kumimoji="1" lang="en-US" altLang="ja-JP" sz="2800" dirty="0" smtClean="0"/>
          </a:p>
          <a:p>
            <a:endParaRPr lang="en-US" altLang="ja-JP" sz="2800" dirty="0" smtClean="0"/>
          </a:p>
          <a:p>
            <a:endParaRPr lang="en-US" altLang="ja-JP" sz="2800" dirty="0"/>
          </a:p>
          <a:p>
            <a:endParaRPr lang="en-US" altLang="ja-JP" sz="2800" dirty="0" smtClean="0"/>
          </a:p>
          <a:p>
            <a:endParaRPr lang="en-US" altLang="ja-JP" sz="2800" dirty="0"/>
          </a:p>
          <a:p>
            <a:r>
              <a:rPr lang="ja-JP" altLang="en-US" sz="2800" dirty="0" smtClean="0"/>
              <a:t>　　　　　　　　　　　　　　　　　　　という固有値最大化問題と等価になる</a:t>
            </a:r>
            <a:endParaRPr lang="en-US" altLang="ja-JP" sz="2800" dirty="0"/>
          </a:p>
          <a:p>
            <a:endParaRPr kumimoji="1" lang="en-US" altLang="ja-JP" sz="2800" dirty="0" smtClean="0"/>
          </a:p>
          <a:p>
            <a:endParaRPr kumimoji="1" lang="ja-JP" altLang="en-US" sz="2800" dirty="0"/>
          </a:p>
        </p:txBody>
      </p:sp>
      <p:pic>
        <p:nvPicPr>
          <p:cNvPr id="7" name="図 6"/>
          <p:cNvPicPr>
            <a:picLocks noChangeAspect="1"/>
          </p:cNvPicPr>
          <p:nvPr/>
        </p:nvPicPr>
        <p:blipFill>
          <a:blip r:embed="rId4"/>
          <a:stretch>
            <a:fillRect/>
          </a:stretch>
        </p:blipFill>
        <p:spPr>
          <a:xfrm>
            <a:off x="3394858" y="1754449"/>
            <a:ext cx="5079441" cy="721669"/>
          </a:xfrm>
          <a:prstGeom prst="rect">
            <a:avLst/>
          </a:prstGeom>
        </p:spPr>
      </p:pic>
      <p:pic>
        <p:nvPicPr>
          <p:cNvPr id="8" name="図 7"/>
          <p:cNvPicPr>
            <a:picLocks noChangeAspect="1"/>
          </p:cNvPicPr>
          <p:nvPr/>
        </p:nvPicPr>
        <p:blipFill>
          <a:blip r:embed="rId5"/>
          <a:stretch>
            <a:fillRect/>
          </a:stretch>
        </p:blipFill>
        <p:spPr>
          <a:xfrm>
            <a:off x="4221183" y="3689654"/>
            <a:ext cx="3426789" cy="547244"/>
          </a:xfrm>
          <a:prstGeom prst="rect">
            <a:avLst/>
          </a:prstGeom>
        </p:spPr>
      </p:pic>
    </p:spTree>
    <p:extLst>
      <p:ext uri="{BB962C8B-B14F-4D97-AF65-F5344CB8AC3E}">
        <p14:creationId xmlns:p14="http://schemas.microsoft.com/office/powerpoint/2010/main" val="1495069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58197" y="1443841"/>
            <a:ext cx="10075606" cy="3970318"/>
          </a:xfrm>
          <a:prstGeom prst="rect">
            <a:avLst/>
          </a:prstGeom>
          <a:noFill/>
        </p:spPr>
        <p:txBody>
          <a:bodyPr wrap="square" rtlCol="0">
            <a:spAutoFit/>
          </a:bodyPr>
          <a:lstStyle/>
          <a:p>
            <a:r>
              <a:rPr lang="ja-JP" altLang="en-US" sz="3600" dirty="0" smtClean="0"/>
              <a:t>低次元構造を抽出するために、以下の二つの等価な最適化を行う</a:t>
            </a:r>
            <a:endParaRPr lang="en-US" altLang="ja-JP" sz="3600" dirty="0" smtClean="0"/>
          </a:p>
          <a:p>
            <a:pPr algn="ctr"/>
            <a:endParaRPr kumimoji="1" lang="en-US" altLang="ja-JP" sz="3600" dirty="0"/>
          </a:p>
          <a:p>
            <a:r>
              <a:rPr lang="ja-JP" altLang="en-US" sz="3600" dirty="0" smtClean="0"/>
              <a:t>［１］低次元に射影したときに、ばらつきができるだけ大きくなるようにする</a:t>
            </a:r>
            <a:endParaRPr lang="en-US" altLang="ja-JP" sz="3600" dirty="0" smtClean="0"/>
          </a:p>
          <a:p>
            <a:r>
              <a:rPr lang="ja-JP" altLang="en-US" sz="3600" dirty="0" smtClean="0"/>
              <a:t>［２］縮約したデータをもとの近似データとみなしたとき、その近似誤差をできるだけ小さくする</a:t>
            </a:r>
            <a:endParaRPr lang="en-US" altLang="ja-JP" sz="3600" dirty="0" smtClean="0"/>
          </a:p>
        </p:txBody>
      </p:sp>
    </p:spTree>
    <p:extLst>
      <p:ext uri="{BB962C8B-B14F-4D97-AF65-F5344CB8AC3E}">
        <p14:creationId xmlns:p14="http://schemas.microsoft.com/office/powerpoint/2010/main" val="10542573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847860" y="425003"/>
            <a:ext cx="10496281" cy="2677656"/>
          </a:xfrm>
          <a:prstGeom prst="rect">
            <a:avLst/>
          </a:prstGeom>
          <a:noFill/>
        </p:spPr>
        <p:txBody>
          <a:bodyPr wrap="square" rtlCol="0">
            <a:spAutoFit/>
          </a:bodyPr>
          <a:lstStyle/>
          <a:p>
            <a:r>
              <a:rPr kumimoji="1" lang="ja-JP" altLang="en-US" sz="2800" dirty="0" smtClean="0"/>
              <a:t>ただし、これは正定値である保証がないので適当な正の数</a:t>
            </a:r>
            <a:r>
              <a:rPr kumimoji="1" lang="en-US" altLang="ja-JP" sz="2800" dirty="0" smtClean="0"/>
              <a:t>C</a:t>
            </a:r>
            <a:r>
              <a:rPr kumimoji="1" lang="ja-JP" altLang="en-US" sz="2800" dirty="0" smtClean="0"/>
              <a:t>を用いて</a:t>
            </a:r>
            <a:endParaRPr kumimoji="1" lang="en-US" altLang="ja-JP" sz="2800" dirty="0" smtClean="0"/>
          </a:p>
          <a:p>
            <a:endParaRPr lang="en-US" altLang="ja-JP" sz="2800" dirty="0" smtClean="0"/>
          </a:p>
          <a:p>
            <a:endParaRPr lang="en-US" altLang="ja-JP" sz="2800" dirty="0"/>
          </a:p>
          <a:p>
            <a:r>
              <a:rPr lang="ja-JP" altLang="en-US" sz="2800" dirty="0" smtClean="0"/>
              <a:t>とすれば正定値となり、この行列に対するカーネル主成分分析と見なすことができる</a:t>
            </a:r>
            <a:endParaRPr lang="en-US" altLang="ja-JP" sz="2800" dirty="0"/>
          </a:p>
          <a:p>
            <a:endParaRPr kumimoji="1" lang="ja-JP" altLang="en-US" sz="2800" dirty="0"/>
          </a:p>
        </p:txBody>
      </p:sp>
      <p:pic>
        <p:nvPicPr>
          <p:cNvPr id="5" name="図 4"/>
          <p:cNvPicPr>
            <a:picLocks noChangeAspect="1"/>
          </p:cNvPicPr>
          <p:nvPr/>
        </p:nvPicPr>
        <p:blipFill>
          <a:blip r:embed="rId2"/>
          <a:stretch>
            <a:fillRect/>
          </a:stretch>
        </p:blipFill>
        <p:spPr>
          <a:xfrm>
            <a:off x="4870619" y="991430"/>
            <a:ext cx="2450762" cy="695701"/>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3383107" y="2874248"/>
            <a:ext cx="5425787" cy="3983752"/>
          </a:xfrm>
          <a:prstGeom prst="rect">
            <a:avLst/>
          </a:prstGeom>
        </p:spPr>
      </p:pic>
    </p:spTree>
    <p:extLst>
      <p:ext uri="{BB962C8B-B14F-4D97-AF65-F5344CB8AC3E}">
        <p14:creationId xmlns:p14="http://schemas.microsoft.com/office/powerpoint/2010/main" val="28279422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円/楕円 9"/>
          <p:cNvSpPr/>
          <p:nvPr/>
        </p:nvSpPr>
        <p:spPr>
          <a:xfrm>
            <a:off x="3232597" y="4559121"/>
            <a:ext cx="5666704" cy="112046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3"/>
          <a:stretch>
            <a:fillRect/>
          </a:stretch>
        </p:blipFill>
        <p:spPr>
          <a:xfrm>
            <a:off x="2605436" y="3430924"/>
            <a:ext cx="5908784" cy="806226"/>
          </a:xfrm>
          <a:prstGeom prst="rect">
            <a:avLst/>
          </a:prstGeom>
        </p:spPr>
      </p:pic>
      <p:pic>
        <p:nvPicPr>
          <p:cNvPr id="3" name="図 2"/>
          <p:cNvPicPr>
            <a:picLocks noChangeAspect="1"/>
          </p:cNvPicPr>
          <p:nvPr/>
        </p:nvPicPr>
        <p:blipFill>
          <a:blip r:embed="rId4"/>
          <a:stretch>
            <a:fillRect/>
          </a:stretch>
        </p:blipFill>
        <p:spPr>
          <a:xfrm>
            <a:off x="3536751" y="1358103"/>
            <a:ext cx="5118497" cy="854820"/>
          </a:xfrm>
          <a:prstGeom prst="rect">
            <a:avLst/>
          </a:prstGeom>
        </p:spPr>
      </p:pic>
      <p:sp>
        <p:nvSpPr>
          <p:cNvPr id="8" name="テキスト ボックス 7"/>
          <p:cNvSpPr txBox="1"/>
          <p:nvPr/>
        </p:nvSpPr>
        <p:spPr>
          <a:xfrm>
            <a:off x="1163392" y="592428"/>
            <a:ext cx="9865217" cy="4955203"/>
          </a:xfrm>
          <a:prstGeom prst="rect">
            <a:avLst/>
          </a:prstGeom>
          <a:noFill/>
        </p:spPr>
        <p:txBody>
          <a:bodyPr wrap="square" rtlCol="0">
            <a:spAutoFit/>
          </a:bodyPr>
          <a:lstStyle/>
          <a:p>
            <a:r>
              <a:rPr kumimoji="1" lang="ja-JP" altLang="en-US" sz="2800" dirty="0" smtClean="0"/>
              <a:t>仮にデータが正規分布に従うとすると、情報量は</a:t>
            </a:r>
            <a:endParaRPr kumimoji="1" lang="en-US" altLang="ja-JP" sz="2800" dirty="0" smtClean="0"/>
          </a:p>
          <a:p>
            <a:endParaRPr lang="en-US" altLang="ja-JP" sz="2800" dirty="0"/>
          </a:p>
          <a:p>
            <a:endParaRPr kumimoji="1" lang="en-US" altLang="ja-JP" sz="2800" dirty="0" smtClean="0"/>
          </a:p>
          <a:p>
            <a:endParaRPr lang="en-US" altLang="ja-JP" sz="2800" dirty="0"/>
          </a:p>
          <a:p>
            <a:endParaRPr kumimoji="1" lang="en-US" altLang="ja-JP" sz="2800" dirty="0" smtClean="0"/>
          </a:p>
          <a:p>
            <a:r>
              <a:rPr lang="ja-JP" altLang="en-US" sz="2800" dirty="0" smtClean="0"/>
              <a:t>これを情報理論で用いられるエントロピーとして計算すると</a:t>
            </a:r>
            <a:endParaRPr lang="en-US" altLang="ja-JP" sz="2800" dirty="0" smtClean="0"/>
          </a:p>
          <a:p>
            <a:endParaRPr lang="en-US" altLang="ja-JP" sz="2800" dirty="0"/>
          </a:p>
          <a:p>
            <a:r>
              <a:rPr lang="ja-JP" altLang="en-US" sz="2800" dirty="0" smtClean="0"/>
              <a:t>　　　　　　　　　　　　　　　　　　　　　　　　　　　　　　　</a:t>
            </a:r>
            <a:r>
              <a:rPr lang="ja-JP" altLang="en-US" sz="2400" dirty="0" smtClean="0"/>
              <a:t>定数</a:t>
            </a:r>
            <a:endParaRPr lang="en-US" altLang="ja-JP" sz="2400" dirty="0" smtClean="0"/>
          </a:p>
          <a:p>
            <a:endParaRPr lang="en-US" altLang="ja-JP" sz="2800" dirty="0" smtClean="0"/>
          </a:p>
          <a:p>
            <a:endParaRPr lang="en-US" altLang="ja-JP" sz="2800" dirty="0"/>
          </a:p>
          <a:p>
            <a:pPr algn="ctr"/>
            <a:r>
              <a:rPr lang="ja-JP" altLang="en-US" sz="2800" dirty="0" smtClean="0"/>
              <a:t>分散が大きい＝情報量が多い</a:t>
            </a:r>
            <a:endParaRPr lang="en-US" altLang="ja-JP" sz="2800" dirty="0" smtClean="0"/>
          </a:p>
        </p:txBody>
      </p:sp>
    </p:spTree>
    <p:extLst>
      <p:ext uri="{BB962C8B-B14F-4D97-AF65-F5344CB8AC3E}">
        <p14:creationId xmlns:p14="http://schemas.microsoft.com/office/powerpoint/2010/main" val="417151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2949" y="2606880"/>
            <a:ext cx="10515600" cy="1325563"/>
          </a:xfrm>
        </p:spPr>
        <p:txBody>
          <a:bodyPr/>
          <a:lstStyle/>
          <a:p>
            <a:pPr algn="ctr"/>
            <a:r>
              <a:rPr kumimoji="1" lang="en-US" altLang="ja-JP" b="1" dirty="0" smtClean="0"/>
              <a:t>3.1</a:t>
            </a:r>
            <a:r>
              <a:rPr kumimoji="1" lang="ja-JP" altLang="en-US" dirty="0" smtClean="0"/>
              <a:t>カーネル主成分分析</a:t>
            </a:r>
            <a:endParaRPr kumimoji="1" lang="ja-JP" altLang="en-US" dirty="0"/>
          </a:p>
        </p:txBody>
      </p:sp>
    </p:spTree>
    <p:extLst>
      <p:ext uri="{BB962C8B-B14F-4D97-AF65-F5344CB8AC3E}">
        <p14:creationId xmlns:p14="http://schemas.microsoft.com/office/powerpoint/2010/main" val="2521178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通常の主成分分析は非線形なデータ構造に対して適用できない</a:t>
            </a:r>
            <a:endParaRPr kumimoji="1" lang="ja-JP" altLang="en-US" dirty="0"/>
          </a:p>
        </p:txBody>
      </p:sp>
      <p:pic>
        <p:nvPicPr>
          <p:cNvPr id="3" name="図 2"/>
          <p:cNvPicPr>
            <a:picLocks noChangeAspect="1"/>
          </p:cNvPicPr>
          <p:nvPr/>
        </p:nvPicPr>
        <p:blipFill>
          <a:blip r:embed="rId2"/>
          <a:stretch>
            <a:fillRect/>
          </a:stretch>
        </p:blipFill>
        <p:spPr>
          <a:xfrm>
            <a:off x="838200" y="1990088"/>
            <a:ext cx="9994824" cy="3689496"/>
          </a:xfrm>
          <a:prstGeom prst="rect">
            <a:avLst/>
          </a:prstGeom>
        </p:spPr>
      </p:pic>
      <p:sp>
        <p:nvSpPr>
          <p:cNvPr id="5" name="テキスト ボックス 4"/>
          <p:cNvSpPr txBox="1"/>
          <p:nvPr/>
        </p:nvSpPr>
        <p:spPr>
          <a:xfrm>
            <a:off x="2612264" y="5978984"/>
            <a:ext cx="6967471" cy="461665"/>
          </a:xfrm>
          <a:prstGeom prst="rect">
            <a:avLst/>
          </a:prstGeom>
          <a:noFill/>
        </p:spPr>
        <p:txBody>
          <a:bodyPr wrap="square" rtlCol="0">
            <a:spAutoFit/>
          </a:bodyPr>
          <a:lstStyle/>
          <a:p>
            <a:r>
              <a:rPr kumimoji="1" lang="ja-JP" altLang="en-US" sz="2400" dirty="0" smtClean="0"/>
              <a:t>スイスロールと呼ばれている</a:t>
            </a:r>
            <a:r>
              <a:rPr kumimoji="1" lang="en-US" altLang="ja-JP" sz="2400" dirty="0" smtClean="0"/>
              <a:t>3</a:t>
            </a:r>
            <a:r>
              <a:rPr kumimoji="1" lang="ja-JP" altLang="en-US" sz="2400" dirty="0" smtClean="0"/>
              <a:t>次元中の</a:t>
            </a:r>
            <a:r>
              <a:rPr kumimoji="1" lang="en-US" altLang="ja-JP" sz="2400" dirty="0" smtClean="0"/>
              <a:t>2</a:t>
            </a:r>
            <a:r>
              <a:rPr kumimoji="1" lang="ja-JP" altLang="en-US" sz="2400" dirty="0" smtClean="0"/>
              <a:t>次元構造</a:t>
            </a:r>
            <a:endParaRPr kumimoji="1" lang="ja-JP" altLang="en-US" sz="2400" dirty="0"/>
          </a:p>
        </p:txBody>
      </p:sp>
    </p:spTree>
    <p:extLst>
      <p:ext uri="{BB962C8B-B14F-4D97-AF65-F5344CB8AC3E}">
        <p14:creationId xmlns:p14="http://schemas.microsoft.com/office/powerpoint/2010/main" val="3793758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097623"/>
            <a:ext cx="10515600" cy="1325563"/>
          </a:xfrm>
        </p:spPr>
        <p:txBody>
          <a:bodyPr/>
          <a:lstStyle/>
          <a:p>
            <a:pPr algn="ctr"/>
            <a:r>
              <a:rPr kumimoji="1" lang="ja-JP" altLang="en-US" dirty="0" smtClean="0"/>
              <a:t>どうすれば良いのか？</a:t>
            </a:r>
            <a:endParaRPr kumimoji="1" lang="ja-JP" altLang="en-US" dirty="0"/>
          </a:p>
        </p:txBody>
      </p:sp>
      <p:sp>
        <p:nvSpPr>
          <p:cNvPr id="4" name="下矢印 3"/>
          <p:cNvSpPr/>
          <p:nvPr/>
        </p:nvSpPr>
        <p:spPr>
          <a:xfrm>
            <a:off x="5793347" y="2605088"/>
            <a:ext cx="605307" cy="10525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592946" y="4188828"/>
            <a:ext cx="7984902" cy="707886"/>
          </a:xfrm>
          <a:prstGeom prst="rect">
            <a:avLst/>
          </a:prstGeom>
          <a:noFill/>
        </p:spPr>
        <p:txBody>
          <a:bodyPr wrap="square" rtlCol="0">
            <a:spAutoFit/>
          </a:bodyPr>
          <a:lstStyle/>
          <a:p>
            <a:r>
              <a:rPr kumimoji="1" lang="ja-JP" altLang="en-US" sz="4000" dirty="0" smtClean="0"/>
              <a:t>高次元の特徴ベクトルに変換する</a:t>
            </a:r>
            <a:endParaRPr kumimoji="1" lang="ja-JP" altLang="en-US" sz="4000" dirty="0"/>
          </a:p>
        </p:txBody>
      </p:sp>
    </p:spTree>
    <p:extLst>
      <p:ext uri="{BB962C8B-B14F-4D97-AF65-F5344CB8AC3E}">
        <p14:creationId xmlns:p14="http://schemas.microsoft.com/office/powerpoint/2010/main" val="2175354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7193</TotalTime>
  <Words>1343</Words>
  <Application>Microsoft Office PowerPoint</Application>
  <PresentationFormat>ワイド画面</PresentationFormat>
  <Paragraphs>259</Paragraphs>
  <Slides>50</Slides>
  <Notes>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50</vt:i4>
      </vt:variant>
    </vt:vector>
  </HeadingPairs>
  <TitlesOfParts>
    <vt:vector size="55" baseType="lpstr">
      <vt:lpstr>ＭＳ Ｐゴシック</vt:lpstr>
      <vt:lpstr>Arial</vt:lpstr>
      <vt:lpstr>Calibri</vt:lpstr>
      <vt:lpstr>Calibri Light</vt:lpstr>
      <vt:lpstr>Office テーマ</vt:lpstr>
      <vt:lpstr> ３章　固有値問題を用いたカーネル多変量解析</vt:lpstr>
      <vt:lpstr>目次</vt:lpstr>
      <vt:lpstr>                      ３.主成分分析の復習</vt:lpstr>
      <vt:lpstr>PowerPoint プレゼンテーション</vt:lpstr>
      <vt:lpstr>PowerPoint プレゼンテーション</vt:lpstr>
      <vt:lpstr>PowerPoint プレゼンテーション</vt:lpstr>
      <vt:lpstr>3.1カーネル主成分分析</vt:lpstr>
      <vt:lpstr>通常の主成分分析は非線形なデータ構造に対して適用できない</vt:lpstr>
      <vt:lpstr>どうすれば良いのか？</vt:lpstr>
      <vt:lpstr>例</vt:lpstr>
      <vt:lpstr>PowerPoint プレゼンテーション</vt:lpstr>
      <vt:lpstr>PowerPoint プレゼンテーション</vt:lpstr>
      <vt:lpstr>PowerPoint プレゼンテーション</vt:lpstr>
      <vt:lpstr>分散の式に制約条件を加えた</vt:lpstr>
      <vt:lpstr>よって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ラグランジュ関数は</vt:lpstr>
      <vt:lpstr>PowerPoint プレゼンテーション</vt:lpstr>
      <vt:lpstr>(b)ISOMAP:多様体上に基づく次元圧縮</vt:lpstr>
      <vt:lpstr>（１）次元圧縮と多様体あてはめ</vt:lpstr>
      <vt:lpstr>PowerPoint プレゼンテーション</vt:lpstr>
      <vt:lpstr>(2)多様体上の距離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３章　 固有値問題を用いた カーネル多変量解析</dc:title>
  <dc:creator>中川 哲</dc:creator>
  <cp:lastModifiedBy>中川 哲</cp:lastModifiedBy>
  <cp:revision>111</cp:revision>
  <dcterms:created xsi:type="dcterms:W3CDTF">2019-05-16T05:20:02Z</dcterms:created>
  <dcterms:modified xsi:type="dcterms:W3CDTF">2019-05-22T01:39:39Z</dcterms:modified>
</cp:coreProperties>
</file>